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1" r:id="rId3"/>
    <p:sldMasterId id="2147483699" r:id="rId4"/>
    <p:sldMasterId id="2147483711" r:id="rId5"/>
    <p:sldMasterId id="2147483725" r:id="rId6"/>
  </p:sldMasterIdLst>
  <p:notesMasterIdLst>
    <p:notesMasterId r:id="rId37"/>
  </p:notesMasterIdLst>
  <p:handoutMasterIdLst>
    <p:handoutMasterId r:id="rId38"/>
  </p:handoutMasterIdLst>
  <p:sldIdLst>
    <p:sldId id="5160" r:id="rId7"/>
    <p:sldId id="5149" r:id="rId8"/>
    <p:sldId id="5165" r:id="rId9"/>
    <p:sldId id="5161" r:id="rId10"/>
    <p:sldId id="5159" r:id="rId11"/>
    <p:sldId id="5158" r:id="rId12"/>
    <p:sldId id="5148" r:id="rId13"/>
    <p:sldId id="334" r:id="rId14"/>
    <p:sldId id="337" r:id="rId15"/>
    <p:sldId id="270" r:id="rId16"/>
    <p:sldId id="262" r:id="rId17"/>
    <p:sldId id="259" r:id="rId18"/>
    <p:sldId id="271" r:id="rId19"/>
    <p:sldId id="272" r:id="rId20"/>
    <p:sldId id="347" r:id="rId21"/>
    <p:sldId id="349" r:id="rId22"/>
    <p:sldId id="353" r:id="rId23"/>
    <p:sldId id="260" r:id="rId24"/>
    <p:sldId id="315" r:id="rId25"/>
    <p:sldId id="5163" r:id="rId26"/>
    <p:sldId id="361" r:id="rId27"/>
    <p:sldId id="5155" r:id="rId28"/>
    <p:sldId id="5147" r:id="rId29"/>
    <p:sldId id="368" r:id="rId30"/>
    <p:sldId id="5164" r:id="rId31"/>
    <p:sldId id="5154" r:id="rId32"/>
    <p:sldId id="314" r:id="rId33"/>
    <p:sldId id="5156" r:id="rId34"/>
    <p:sldId id="373" r:id="rId35"/>
    <p:sldId id="5162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E"/>
    <a:srgbClr val="EED75F"/>
    <a:srgbClr val="F8B0AE"/>
    <a:srgbClr val="960000"/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4BE8FD-194E-4813-B2A6-41D4938B562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633543C-906B-46D4-A25A-74468136F069}">
      <dgm:prSet phldrT="[Texte]"/>
      <dgm:spPr>
        <a:solidFill>
          <a:srgbClr val="D52B1E"/>
        </a:solidFill>
      </dgm:spPr>
      <dgm:t>
        <a:bodyPr/>
        <a:lstStyle/>
        <a:p>
          <a:r>
            <a:rPr lang="fr-FR" dirty="0"/>
            <a:t>Atelier 1</a:t>
          </a:r>
        </a:p>
      </dgm:t>
    </dgm:pt>
    <dgm:pt modelId="{2568A2A4-48CA-400F-809F-B5246E560839}" type="parTrans" cxnId="{5C8C653D-741B-4AEE-8606-CB0EC8EBB9F9}">
      <dgm:prSet/>
      <dgm:spPr/>
      <dgm:t>
        <a:bodyPr/>
        <a:lstStyle/>
        <a:p>
          <a:endParaRPr lang="fr-FR"/>
        </a:p>
      </dgm:t>
    </dgm:pt>
    <dgm:pt modelId="{57220F8F-A83B-43BC-B724-4C7CB7E02304}" type="sibTrans" cxnId="{5C8C653D-741B-4AEE-8606-CB0EC8EBB9F9}">
      <dgm:prSet/>
      <dgm:spPr/>
      <dgm:t>
        <a:bodyPr/>
        <a:lstStyle/>
        <a:p>
          <a:endParaRPr lang="fr-FR"/>
        </a:p>
      </dgm:t>
    </dgm:pt>
    <dgm:pt modelId="{B160B5E4-70DF-4E7D-BCC4-EE3DF125D78E}">
      <dgm:prSet phldrT="[Texte]" custT="1"/>
      <dgm:spPr/>
      <dgm:t>
        <a:bodyPr/>
        <a:lstStyle/>
        <a:p>
          <a:pPr>
            <a:lnSpc>
              <a:spcPct val="150000"/>
            </a:lnSpc>
          </a:pPr>
          <a:r>
            <a:rPr lang="fr-FR" sz="1100" dirty="0"/>
            <a:t>Construction d’une stratégie d’achat responsable pour les Equipements Electriques et Electroniques</a:t>
          </a:r>
        </a:p>
        <a:p>
          <a:pPr>
            <a:lnSpc>
              <a:spcPct val="150000"/>
            </a:lnSpc>
          </a:pPr>
          <a:r>
            <a:rPr lang="fr-FR" sz="1100" dirty="0"/>
            <a:t>Analyse du besoin</a:t>
          </a:r>
        </a:p>
        <a:p>
          <a:pPr>
            <a:lnSpc>
              <a:spcPct val="150000"/>
            </a:lnSpc>
          </a:pPr>
          <a:r>
            <a:rPr lang="fr-FR" sz="1100" dirty="0"/>
            <a:t>Analyse du marché </a:t>
          </a:r>
        </a:p>
        <a:p>
          <a:pPr>
            <a:lnSpc>
              <a:spcPct val="150000"/>
            </a:lnSpc>
          </a:pPr>
          <a:r>
            <a:rPr lang="fr-FR" sz="1100" dirty="0"/>
            <a:t>Analyse des risques</a:t>
          </a:r>
        </a:p>
        <a:p>
          <a:pPr>
            <a:lnSpc>
              <a:spcPct val="150000"/>
            </a:lnSpc>
          </a:pPr>
          <a:r>
            <a:rPr lang="fr-FR" sz="1100" dirty="0"/>
            <a:t>Analyses des couts</a:t>
          </a:r>
        </a:p>
        <a:p>
          <a:pPr>
            <a:lnSpc>
              <a:spcPct val="150000"/>
            </a:lnSpc>
          </a:pPr>
          <a:endParaRPr lang="fr-FR" sz="1100" dirty="0"/>
        </a:p>
        <a:p>
          <a:pPr>
            <a:lnSpc>
              <a:spcPct val="150000"/>
            </a:lnSpc>
          </a:pPr>
          <a:r>
            <a:rPr lang="fr-FR" sz="1100" dirty="0"/>
            <a:t>	Stratégie d’achat</a:t>
          </a:r>
        </a:p>
      </dgm:t>
    </dgm:pt>
    <dgm:pt modelId="{3BF107F0-62B8-4DF8-9ACE-A22677F11C4C}" type="parTrans" cxnId="{01083F18-3BA4-44AA-80EC-A368DE92F189}">
      <dgm:prSet/>
      <dgm:spPr/>
      <dgm:t>
        <a:bodyPr/>
        <a:lstStyle/>
        <a:p>
          <a:endParaRPr lang="fr-FR"/>
        </a:p>
      </dgm:t>
    </dgm:pt>
    <dgm:pt modelId="{DF604004-0315-449F-BF50-EA03041DE5D5}" type="sibTrans" cxnId="{01083F18-3BA4-44AA-80EC-A368DE92F189}">
      <dgm:prSet/>
      <dgm:spPr/>
      <dgm:t>
        <a:bodyPr/>
        <a:lstStyle/>
        <a:p>
          <a:endParaRPr lang="fr-FR"/>
        </a:p>
      </dgm:t>
    </dgm:pt>
    <dgm:pt modelId="{FA2938DD-12D6-4A8B-9E65-CDE78D8AD4A8}">
      <dgm:prSet phldrT="[Texte]"/>
      <dgm:spPr>
        <a:solidFill>
          <a:srgbClr val="D52B1E"/>
        </a:solidFill>
      </dgm:spPr>
      <dgm:t>
        <a:bodyPr/>
        <a:lstStyle/>
        <a:p>
          <a:r>
            <a:rPr lang="fr-FR" dirty="0"/>
            <a:t>Atelier 2</a:t>
          </a:r>
        </a:p>
      </dgm:t>
    </dgm:pt>
    <dgm:pt modelId="{BF7C950C-F149-48CF-80C9-6163F5FD6A4F}" type="parTrans" cxnId="{A8000E17-D5B2-4F76-8AA2-FAB3B2794E90}">
      <dgm:prSet/>
      <dgm:spPr/>
      <dgm:t>
        <a:bodyPr/>
        <a:lstStyle/>
        <a:p>
          <a:endParaRPr lang="fr-FR"/>
        </a:p>
      </dgm:t>
    </dgm:pt>
    <dgm:pt modelId="{41102E02-0BB1-4831-BD15-EAE1AB3CF46A}" type="sibTrans" cxnId="{A8000E17-D5B2-4F76-8AA2-FAB3B2794E90}">
      <dgm:prSet/>
      <dgm:spPr/>
      <dgm:t>
        <a:bodyPr/>
        <a:lstStyle/>
        <a:p>
          <a:endParaRPr lang="fr-FR"/>
        </a:p>
      </dgm:t>
    </dgm:pt>
    <dgm:pt modelId="{496BBCED-CF44-4F8E-A8DA-DCE9C7306BAC}">
      <dgm:prSet phldrT="[Texte]" custT="1"/>
      <dgm:spPr/>
      <dgm:t>
        <a:bodyPr/>
        <a:lstStyle/>
        <a:p>
          <a:pPr>
            <a:lnSpc>
              <a:spcPct val="150000"/>
            </a:lnSpc>
            <a:buNone/>
          </a:pPr>
          <a:r>
            <a:rPr lang="fr-FR" sz="1100" dirty="0"/>
            <a:t>Déploiement opérationnel de la stratégie dans les consultations</a:t>
          </a:r>
        </a:p>
        <a:p>
          <a:pPr>
            <a:lnSpc>
              <a:spcPct val="150000"/>
            </a:lnSpc>
            <a:buNone/>
          </a:pPr>
          <a:r>
            <a:rPr lang="fr-FR" sz="1100" dirty="0"/>
            <a:t>Les différents leviers de la commande publique</a:t>
          </a:r>
        </a:p>
        <a:p>
          <a:pPr>
            <a:lnSpc>
              <a:spcPct val="150000"/>
            </a:lnSpc>
            <a:buNone/>
          </a:pPr>
          <a:r>
            <a:rPr lang="fr-FR" sz="1100" dirty="0"/>
            <a:t>Elaboration du </a:t>
          </a:r>
          <a:r>
            <a:rPr lang="fr-FR" sz="1100" dirty="0" err="1"/>
            <a:t>CdC</a:t>
          </a:r>
          <a:endParaRPr lang="fr-FR" sz="1100" dirty="0"/>
        </a:p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fr-FR" sz="1100" dirty="0"/>
            <a:t>Spécifications techniques</a:t>
          </a:r>
        </a:p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fr-FR" sz="1100" dirty="0"/>
            <a:t>Conditions d’exécution</a:t>
          </a:r>
        </a:p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fr-FR" sz="1100" dirty="0"/>
            <a:t>Critères d’attribution</a:t>
          </a:r>
        </a:p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fr-FR" sz="1100" dirty="0"/>
            <a:t>Sélection des entreprises</a:t>
          </a:r>
        </a:p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fr-FR" sz="1100" dirty="0"/>
            <a:t>Contractualisation</a:t>
          </a:r>
        </a:p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fr-FR" sz="1100" dirty="0"/>
            <a:t>Suivi</a:t>
          </a:r>
        </a:p>
        <a:p>
          <a:pPr>
            <a:lnSpc>
              <a:spcPct val="150000"/>
            </a:lnSpc>
            <a:buNone/>
          </a:pPr>
          <a:endParaRPr lang="fr-FR" sz="1100" dirty="0"/>
        </a:p>
      </dgm:t>
    </dgm:pt>
    <dgm:pt modelId="{247C6033-1663-49E6-8863-9D1283578B0E}" type="parTrans" cxnId="{7149EA16-3564-4653-B441-7AE7F0AD57D4}">
      <dgm:prSet/>
      <dgm:spPr/>
      <dgm:t>
        <a:bodyPr/>
        <a:lstStyle/>
        <a:p>
          <a:endParaRPr lang="fr-FR"/>
        </a:p>
      </dgm:t>
    </dgm:pt>
    <dgm:pt modelId="{01739B0D-9B92-49C1-AFD1-994C074ADBF1}" type="sibTrans" cxnId="{7149EA16-3564-4653-B441-7AE7F0AD57D4}">
      <dgm:prSet/>
      <dgm:spPr/>
      <dgm:t>
        <a:bodyPr/>
        <a:lstStyle/>
        <a:p>
          <a:endParaRPr lang="fr-FR"/>
        </a:p>
      </dgm:t>
    </dgm:pt>
    <dgm:pt modelId="{D706BBFC-69E5-42FB-A618-C6FE3C3FE778}" type="pres">
      <dgm:prSet presAssocID="{C84BE8FD-194E-4813-B2A6-41D4938B562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5B15DDDF-649E-459B-9F47-F0357FE92A23}" type="pres">
      <dgm:prSet presAssocID="{A633543C-906B-46D4-A25A-74468136F069}" presName="parentText1" presStyleLbl="node1" presStyleIdx="0" presStyleCnt="2" custLinFactY="-44133" custLinFactNeighborX="109" custLinFactNeighborY="-100000">
        <dgm:presLayoutVars>
          <dgm:chMax/>
          <dgm:chPref val="3"/>
          <dgm:bulletEnabled val="1"/>
        </dgm:presLayoutVars>
      </dgm:prSet>
      <dgm:spPr/>
    </dgm:pt>
    <dgm:pt modelId="{3070A4E1-4B60-4AA8-A238-5F57AFAAB308}" type="pres">
      <dgm:prSet presAssocID="{A633543C-906B-46D4-A25A-74468136F069}" presName="childText1" presStyleLbl="solidAlignAcc1" presStyleIdx="0" presStyleCnt="2" custScaleX="98587" custScaleY="152237" custLinFactNeighborX="-706" custLinFactNeighborY="-17778">
        <dgm:presLayoutVars>
          <dgm:chMax val="0"/>
          <dgm:chPref val="0"/>
          <dgm:bulletEnabled val="1"/>
        </dgm:presLayoutVars>
      </dgm:prSet>
      <dgm:spPr/>
    </dgm:pt>
    <dgm:pt modelId="{4DA27FE5-D91F-424A-B917-C7B5DEB1B3CE}" type="pres">
      <dgm:prSet presAssocID="{FA2938DD-12D6-4A8B-9E65-CDE78D8AD4A8}" presName="parentText2" presStyleLbl="node1" presStyleIdx="1" presStyleCnt="2" custLinFactY="-20905" custLinFactNeighborX="0" custLinFactNeighborY="-100000">
        <dgm:presLayoutVars>
          <dgm:chMax/>
          <dgm:chPref val="3"/>
          <dgm:bulletEnabled val="1"/>
        </dgm:presLayoutVars>
      </dgm:prSet>
      <dgm:spPr/>
    </dgm:pt>
    <dgm:pt modelId="{4D2D7FDB-10F4-46E8-A205-2D8376C62224}" type="pres">
      <dgm:prSet presAssocID="{FA2938DD-12D6-4A8B-9E65-CDE78D8AD4A8}" presName="childText2" presStyleLbl="solidAlignAcc1" presStyleIdx="1" presStyleCnt="2" custScaleY="159572" custLinFactNeighborX="2372" custLinFactNeighborY="-24896">
        <dgm:presLayoutVars>
          <dgm:chMax val="0"/>
          <dgm:chPref val="0"/>
          <dgm:bulletEnabled val="1"/>
        </dgm:presLayoutVars>
      </dgm:prSet>
      <dgm:spPr/>
    </dgm:pt>
  </dgm:ptLst>
  <dgm:cxnLst>
    <dgm:cxn modelId="{9C894004-D09D-483A-A3F5-69CFAE9746C5}" type="presOf" srcId="{A633543C-906B-46D4-A25A-74468136F069}" destId="{5B15DDDF-649E-459B-9F47-F0357FE92A23}" srcOrd="0" destOrd="0" presId="urn:microsoft.com/office/officeart/2009/3/layout/IncreasingArrowsProcess"/>
    <dgm:cxn modelId="{7149EA16-3564-4653-B441-7AE7F0AD57D4}" srcId="{FA2938DD-12D6-4A8B-9E65-CDE78D8AD4A8}" destId="{496BBCED-CF44-4F8E-A8DA-DCE9C7306BAC}" srcOrd="0" destOrd="0" parTransId="{247C6033-1663-49E6-8863-9D1283578B0E}" sibTransId="{01739B0D-9B92-49C1-AFD1-994C074ADBF1}"/>
    <dgm:cxn modelId="{A8000E17-D5B2-4F76-8AA2-FAB3B2794E90}" srcId="{C84BE8FD-194E-4813-B2A6-41D4938B5624}" destId="{FA2938DD-12D6-4A8B-9E65-CDE78D8AD4A8}" srcOrd="1" destOrd="0" parTransId="{BF7C950C-F149-48CF-80C9-6163F5FD6A4F}" sibTransId="{41102E02-0BB1-4831-BD15-EAE1AB3CF46A}"/>
    <dgm:cxn modelId="{01083F18-3BA4-44AA-80EC-A368DE92F189}" srcId="{A633543C-906B-46D4-A25A-74468136F069}" destId="{B160B5E4-70DF-4E7D-BCC4-EE3DF125D78E}" srcOrd="0" destOrd="0" parTransId="{3BF107F0-62B8-4DF8-9ACE-A22677F11C4C}" sibTransId="{DF604004-0315-449F-BF50-EA03041DE5D5}"/>
    <dgm:cxn modelId="{F6ED391E-7D75-4495-A260-35CC5AF049CD}" type="presOf" srcId="{B160B5E4-70DF-4E7D-BCC4-EE3DF125D78E}" destId="{3070A4E1-4B60-4AA8-A238-5F57AFAAB308}" srcOrd="0" destOrd="0" presId="urn:microsoft.com/office/officeart/2009/3/layout/IncreasingArrowsProcess"/>
    <dgm:cxn modelId="{B4B00F25-49DA-44B4-969F-4417954522CB}" type="presOf" srcId="{C84BE8FD-194E-4813-B2A6-41D4938B5624}" destId="{D706BBFC-69E5-42FB-A618-C6FE3C3FE778}" srcOrd="0" destOrd="0" presId="urn:microsoft.com/office/officeart/2009/3/layout/IncreasingArrowsProcess"/>
    <dgm:cxn modelId="{0A15DF32-5A18-46B2-9FF7-B7078A1CBD0A}" type="presOf" srcId="{496BBCED-CF44-4F8E-A8DA-DCE9C7306BAC}" destId="{4D2D7FDB-10F4-46E8-A205-2D8376C62224}" srcOrd="0" destOrd="0" presId="urn:microsoft.com/office/officeart/2009/3/layout/IncreasingArrowsProcess"/>
    <dgm:cxn modelId="{5C8C653D-741B-4AEE-8606-CB0EC8EBB9F9}" srcId="{C84BE8FD-194E-4813-B2A6-41D4938B5624}" destId="{A633543C-906B-46D4-A25A-74468136F069}" srcOrd="0" destOrd="0" parTransId="{2568A2A4-48CA-400F-809F-B5246E560839}" sibTransId="{57220F8F-A83B-43BC-B724-4C7CB7E02304}"/>
    <dgm:cxn modelId="{571A8343-57CD-4AAD-AC6A-8C9F398B431C}" type="presOf" srcId="{FA2938DD-12D6-4A8B-9E65-CDE78D8AD4A8}" destId="{4DA27FE5-D91F-424A-B917-C7B5DEB1B3CE}" srcOrd="0" destOrd="0" presId="urn:microsoft.com/office/officeart/2009/3/layout/IncreasingArrowsProcess"/>
    <dgm:cxn modelId="{E96DEAAA-6A9A-4D0F-AEA7-E4FDDC42AF55}" type="presParOf" srcId="{D706BBFC-69E5-42FB-A618-C6FE3C3FE778}" destId="{5B15DDDF-649E-459B-9F47-F0357FE92A23}" srcOrd="0" destOrd="0" presId="urn:microsoft.com/office/officeart/2009/3/layout/IncreasingArrowsProcess"/>
    <dgm:cxn modelId="{EB634DC8-C5B9-4630-9A4E-7F43E1387EFE}" type="presParOf" srcId="{D706BBFC-69E5-42FB-A618-C6FE3C3FE778}" destId="{3070A4E1-4B60-4AA8-A238-5F57AFAAB308}" srcOrd="1" destOrd="0" presId="urn:microsoft.com/office/officeart/2009/3/layout/IncreasingArrowsProcess"/>
    <dgm:cxn modelId="{B6C14AFC-1584-43E6-962A-CB5621588501}" type="presParOf" srcId="{D706BBFC-69E5-42FB-A618-C6FE3C3FE778}" destId="{4DA27FE5-D91F-424A-B917-C7B5DEB1B3CE}" srcOrd="2" destOrd="0" presId="urn:microsoft.com/office/officeart/2009/3/layout/IncreasingArrowsProcess"/>
    <dgm:cxn modelId="{B0877021-4829-4BD9-ACD1-37379C6D8D7D}" type="presParOf" srcId="{D706BBFC-69E5-42FB-A618-C6FE3C3FE778}" destId="{4D2D7FDB-10F4-46E8-A205-2D8376C62224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5DDDF-649E-459B-9F47-F0357FE92A23}">
      <dsp:nvSpPr>
        <dsp:cNvPr id="0" name=""/>
        <dsp:cNvSpPr/>
      </dsp:nvSpPr>
      <dsp:spPr>
        <a:xfrm>
          <a:off x="0" y="0"/>
          <a:ext cx="6214506" cy="905142"/>
        </a:xfrm>
        <a:prstGeom prst="rightArrow">
          <a:avLst>
            <a:gd name="adj1" fmla="val 50000"/>
            <a:gd name="adj2" fmla="val 50000"/>
          </a:avLst>
        </a:prstGeom>
        <a:solidFill>
          <a:srgbClr val="D52B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369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Atelier 1</a:t>
          </a:r>
        </a:p>
      </dsp:txBody>
      <dsp:txXfrm>
        <a:off x="0" y="226286"/>
        <a:ext cx="5988221" cy="452571"/>
      </dsp:txXfrm>
    </dsp:sp>
    <dsp:sp modelId="{3070A4E1-4B60-4AA8-A238-5F57AFAAB308}">
      <dsp:nvSpPr>
        <dsp:cNvPr id="0" name=""/>
        <dsp:cNvSpPr/>
      </dsp:nvSpPr>
      <dsp:spPr>
        <a:xfrm>
          <a:off x="14" y="698233"/>
          <a:ext cx="2830533" cy="30756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Construction d’une stratégie d’achat responsable pour les Equipements Electriques et Electroniques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Analyse du besoin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Analyse du marché 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Analyse des risques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Analyses des couts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/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	Stratégie d’achat</a:t>
          </a:r>
        </a:p>
      </dsp:txBody>
      <dsp:txXfrm>
        <a:off x="14" y="698233"/>
        <a:ext cx="2830533" cy="3075684"/>
      </dsp:txXfrm>
    </dsp:sp>
    <dsp:sp modelId="{4DA27FE5-D91F-424A-B917-C7B5DEB1B3CE}">
      <dsp:nvSpPr>
        <dsp:cNvPr id="0" name=""/>
        <dsp:cNvSpPr/>
      </dsp:nvSpPr>
      <dsp:spPr>
        <a:xfrm>
          <a:off x="2871101" y="92098"/>
          <a:ext cx="3343404" cy="905142"/>
        </a:xfrm>
        <a:prstGeom prst="rightArrow">
          <a:avLst>
            <a:gd name="adj1" fmla="val 50000"/>
            <a:gd name="adj2" fmla="val 50000"/>
          </a:avLst>
        </a:prstGeom>
        <a:solidFill>
          <a:srgbClr val="D52B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369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Atelier 2</a:t>
          </a:r>
        </a:p>
      </dsp:txBody>
      <dsp:txXfrm>
        <a:off x="2871101" y="318384"/>
        <a:ext cx="3117119" cy="452571"/>
      </dsp:txXfrm>
    </dsp:sp>
    <dsp:sp modelId="{4D2D7FDB-10F4-46E8-A205-2D8376C62224}">
      <dsp:nvSpPr>
        <dsp:cNvPr id="0" name=""/>
        <dsp:cNvSpPr/>
      </dsp:nvSpPr>
      <dsp:spPr>
        <a:xfrm>
          <a:off x="2939204" y="781944"/>
          <a:ext cx="2871101" cy="322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Déploiement opérationnel de la stratégie dans les consultations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Les différents leviers de la commande publique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Elaboration du </a:t>
          </a:r>
          <a:r>
            <a:rPr lang="fr-FR" sz="1100" kern="1200" dirty="0" err="1"/>
            <a:t>CdC</a:t>
          </a:r>
          <a:endParaRPr lang="fr-FR" sz="1100" kern="1200" dirty="0"/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100" kern="1200" dirty="0"/>
            <a:t>Spécifications techniques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100" kern="1200" dirty="0"/>
            <a:t>Conditions d’exécution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100" kern="1200" dirty="0"/>
            <a:t>Critères d’attribution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100" kern="1200" dirty="0"/>
            <a:t>Sélection des entreprises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100" kern="1200" dirty="0"/>
            <a:t>Contractualisation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100" kern="1200" dirty="0"/>
            <a:t>Suivi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/>
        </a:p>
      </dsp:txBody>
      <dsp:txXfrm>
        <a:off x="2939204" y="781944"/>
        <a:ext cx="2871101" cy="3223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DA9AB20-E61A-4C04-BB18-41B63B4596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35BBB0-E759-4855-B6AE-F097776494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C1CF1-DB0A-4167-BEF1-81A1481299F7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9E7758-16E4-4CA3-8F28-F1EAE138B1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AE8139-9BC4-4A52-857E-E2E7182E8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8BF0-B3EA-48EC-861F-CE7D2CEB9D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403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C8269-EFFC-4927-8A7E-461D5BF2766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B330C-FD90-48A3-BBFF-7A8BA124C9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06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017E4-7EF1-4EAF-83DC-4F69047F6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DBFE7B-2D96-4E82-8FB7-C17D7942B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933406-545D-465C-BDB7-C857106D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35DF5-7264-48B8-9AF3-9B41C5A5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52082B-DCD2-43AA-804A-7805E1D5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43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E2F0B-9E23-4711-BBA5-17488FDF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774C87-96DE-4365-AAE9-FE71721E5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62C815-9A66-473E-B22D-C64D2866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E7E415-387D-4EE2-A16B-12C969E7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79D301-B700-4BD0-A076-39DB3E31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75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5E0C8F-8446-4B3B-A58F-1019800D6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AB0B1A-FA69-406D-919B-F3C54DB11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66D370-D2D8-425C-87B5-118911BD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54E8F7-BDF3-4A9E-ABFE-443D7392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283DB-2865-4F0B-9C06-3903F5C8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818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0" y="5226529"/>
            <a:ext cx="4320000" cy="1200000"/>
          </a:xfrm>
        </p:spPr>
        <p:txBody>
          <a:bodyPr anchor="b" anchorCtr="0"/>
          <a:lstStyle>
            <a:lvl1pPr>
              <a:defRPr sz="1533"/>
            </a:lvl1pPr>
          </a:lstStyle>
          <a:p>
            <a:r>
              <a:rPr lang="fr-FR" dirty="0"/>
              <a:t>Institut de la Gestion publique </a:t>
            </a:r>
            <a:br>
              <a:rPr lang="fr-FR" dirty="0"/>
            </a:br>
            <a:r>
              <a:rPr lang="fr-FR" dirty="0"/>
              <a:t>et du Développement économique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260648"/>
            <a:ext cx="4579499" cy="41491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20" y="776637"/>
            <a:ext cx="3132667" cy="313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11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86">
          <p15:clr>
            <a:srgbClr val="FBAE40"/>
          </p15:clr>
        </p15:guide>
        <p15:guide id="4" pos="443">
          <p15:clr>
            <a:srgbClr val="FBAE40"/>
          </p15:clr>
        </p15:guide>
        <p15:guide id="5" orient="horz" pos="30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9" y="212777"/>
            <a:ext cx="2143044" cy="19416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4" y="465667"/>
            <a:ext cx="1464919" cy="14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85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1710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87" indent="-527987">
              <a:buFont typeface="+mj-lt"/>
              <a:buAutoNum type="arabicPeriod"/>
              <a:defRPr sz="4333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87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1623643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814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850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46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E117B-54CF-4922-BAC2-12D333A9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94F96F-0CA6-4150-BB1D-B741930D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2541DF-BA7D-4159-8212-1C886AD9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303A1D-0313-45C4-B361-8C941996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6F9A5-633F-4F3F-AE91-0EDB5B57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74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241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995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926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120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425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297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18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90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47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5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0AC8-1561-45BD-AB0E-DA922AFE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6E701C-0E33-4B27-8868-5A31CAFE5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687B89-EE7B-4EAC-BFC8-9A0039B5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ED25E-07AA-45E8-B9F8-EB9D4F2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6C2BC-94CE-4C8F-A26A-DD17306BC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799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6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29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06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92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85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13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10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83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82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017E4-7EF1-4EAF-83DC-4F69047F6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DBFE7B-2D96-4E82-8FB7-C17D7942B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933406-545D-465C-BDB7-C857106D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35DF5-7264-48B8-9AF3-9B41C5A5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52082B-DCD2-43AA-804A-7805E1D5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72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7BDD7-E429-40C7-9400-2FF77450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A42B77-E792-415E-A1B8-15CF67C55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F3F64D-9730-4323-AB2C-70CB6E3F7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D6C846-5938-48EB-8605-B6E96D37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FB606A-25C2-44D2-881D-8E195569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380FDC-3534-47ED-9EE7-B6814BFC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515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E117B-54CF-4922-BAC2-12D333A9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94F96F-0CA6-4150-BB1D-B741930D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2541DF-BA7D-4159-8212-1C886AD9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303A1D-0313-45C4-B361-8C941996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6F9A5-633F-4F3F-AE91-0EDB5B57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857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0AC8-1561-45BD-AB0E-DA922AFE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6E701C-0E33-4B27-8868-5A31CAFE5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687B89-EE7B-4EAC-BFC8-9A0039B5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ED25E-07AA-45E8-B9F8-EB9D4F2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6C2BC-94CE-4C8F-A26A-DD17306BC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112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7BDD7-E429-40C7-9400-2FF77450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A42B77-E792-415E-A1B8-15CF67C55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F3F64D-9730-4323-AB2C-70CB6E3F7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D6C846-5938-48EB-8605-B6E96D37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FB606A-25C2-44D2-881D-8E195569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380FDC-3534-47ED-9EE7-B6814BFC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988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3D646-BD8E-4BC3-8778-4EFEF037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9BA284-B063-4452-A696-4B327980C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46C672-6345-429E-A6C3-C8E639510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817A1A-E992-4453-8952-B8E21DC97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BCB1804-57DA-42E9-9F50-80847A408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64F9278-40A4-436E-8B1B-4F72D069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D7C4A5-A39F-4681-8532-AF6F50E6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C1C87B-8F3E-40FB-8486-BC10AE90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149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A2297-2A2F-4349-81F9-9590B54A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CCAF1D-01C3-48BA-BC66-58DA2354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CF1859-EB82-4659-8415-1E3D67CA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76FA63-01B6-462D-9444-DB345272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283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6DA758-8956-4A69-9869-EA3F9BBF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FAA1C2-B85C-4F13-B2FF-5FE54055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5D135-DD4F-4CC1-A576-43DA9D2C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723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77DC3-C6F7-4883-852E-1AED45F4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5C2895-79E1-4E6F-92ED-FF098B176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63CD77-24B2-44FC-A69C-4BC78598D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D85E62-CA17-4931-ABBA-E18BB120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8B6F6A-910C-4FD6-9DE3-102F0C6A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03E538-CF52-4BE4-ACEE-1F55C3B1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8372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09DAA-CD8C-4FBA-887C-5C941B44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54FD76-C9ED-4E12-A422-5EDA78E19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3BD967-519E-4AF8-B603-4DC255BFE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B4AC1D-2B89-4722-84F9-FC7491E7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AB2DAB-B79C-4D08-8809-CF5E27DC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3181F0-8A9C-4E32-A6B6-63C35B7B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86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E2F0B-9E23-4711-BBA5-17488FDF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774C87-96DE-4365-AAE9-FE71721E5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62C815-9A66-473E-B22D-C64D2866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E7E415-387D-4EE2-A16B-12C969E7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79D301-B700-4BD0-A076-39DB3E31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151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5E0C8F-8446-4B3B-A58F-1019800D6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AB0B1A-FA69-406D-919B-F3C54DB11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66D370-D2D8-425C-87B5-118911BD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54E8F7-BDF3-4A9E-ABFE-443D7392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283DB-2865-4F0B-9C06-3903F5C8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01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3D646-BD8E-4BC3-8778-4EFEF037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9BA284-B063-4452-A696-4B327980C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46C672-6345-429E-A6C3-C8E639510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817A1A-E992-4453-8952-B8E21DC97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BCB1804-57DA-42E9-9F50-80847A408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64F9278-40A4-436E-8B1B-4F72D069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D7C4A5-A39F-4681-8532-AF6F50E6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C1C87B-8F3E-40FB-8486-BC10AE90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404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291813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092544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017E4-7EF1-4EAF-83DC-4F69047F6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DBFE7B-2D96-4E82-8FB7-C17D7942B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933406-545D-465C-BDB7-C857106D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35DF5-7264-48B8-9AF3-9B41C5A5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52082B-DCD2-43AA-804A-7805E1D5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419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E117B-54CF-4922-BAC2-12D333A9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94F96F-0CA6-4150-BB1D-B741930D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2541DF-BA7D-4159-8212-1C886AD9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303A1D-0313-45C4-B361-8C941996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6F9A5-633F-4F3F-AE91-0EDB5B57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250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0AC8-1561-45BD-AB0E-DA922AFE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6E701C-0E33-4B27-8868-5A31CAFE5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687B89-EE7B-4EAC-BFC8-9A0039B5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ED25E-07AA-45E8-B9F8-EB9D4F2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6C2BC-94CE-4C8F-A26A-DD17306BC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256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7BDD7-E429-40C7-9400-2FF77450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A42B77-E792-415E-A1B8-15CF67C55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F3F64D-9730-4323-AB2C-70CB6E3F7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D6C846-5938-48EB-8605-B6E96D37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FB606A-25C2-44D2-881D-8E195569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380FDC-3534-47ED-9EE7-B6814BFC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4949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3D646-BD8E-4BC3-8778-4EFEF037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9BA284-B063-4452-A696-4B327980C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46C672-6345-429E-A6C3-C8E639510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817A1A-E992-4453-8952-B8E21DC97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BCB1804-57DA-42E9-9F50-80847A408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64F9278-40A4-436E-8B1B-4F72D069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D7C4A5-A39F-4681-8532-AF6F50E6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C1C87B-8F3E-40FB-8486-BC10AE90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307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A2297-2A2F-4349-81F9-9590B54A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CCAF1D-01C3-48BA-BC66-58DA2354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CF1859-EB82-4659-8415-1E3D67CA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76FA63-01B6-462D-9444-DB345272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3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6DA758-8956-4A69-9869-EA3F9BBF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FAA1C2-B85C-4F13-B2FF-5FE54055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5D135-DD4F-4CC1-A576-43DA9D2C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251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77DC3-C6F7-4883-852E-1AED45F4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5C2895-79E1-4E6F-92ED-FF098B176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63CD77-24B2-44FC-A69C-4BC78598D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D85E62-CA17-4931-ABBA-E18BB120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8B6F6A-910C-4FD6-9DE3-102F0C6A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03E538-CF52-4BE4-ACEE-1F55C3B1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22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A2297-2A2F-4349-81F9-9590B54A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CCAF1D-01C3-48BA-BC66-58DA2354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CF1859-EB82-4659-8415-1E3D67CA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76FA63-01B6-462D-9444-DB345272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581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09DAA-CD8C-4FBA-887C-5C941B44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54FD76-C9ED-4E12-A422-5EDA78E19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3BD967-519E-4AF8-B603-4DC255BFE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B4AC1D-2B89-4722-84F9-FC7491E7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AB2DAB-B79C-4D08-8809-CF5E27DC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3181F0-8A9C-4E32-A6B6-63C35B7B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591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E2F0B-9E23-4711-BBA5-17488FDF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774C87-96DE-4365-AAE9-FE71721E5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62C815-9A66-473E-B22D-C64D2866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E7E415-387D-4EE2-A16B-12C969E7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79D301-B700-4BD0-A076-39DB3E31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880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5E0C8F-8446-4B3B-A58F-1019800D6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AB0B1A-FA69-406D-919B-F3C54DB11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66D370-D2D8-425C-87B5-118911BD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54E8F7-BDF3-4A9E-ABFE-443D7392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283DB-2865-4F0B-9C06-3903F5C8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708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134874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8650"/>
          </a:xfrm>
          <a:solidFill>
            <a:srgbClr val="FFC000"/>
          </a:solidFill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3791680" y="6520356"/>
            <a:ext cx="4128573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13</a:t>
            </a:r>
            <a:r>
              <a:rPr lang="fr-FR" baseline="30000" dirty="0"/>
              <a:t>ème</a:t>
            </a:r>
            <a:r>
              <a:rPr lang="fr-FR" dirty="0"/>
              <a:t> Baromètre Achats Responsables 2022-  </a:t>
            </a:r>
            <a:fld id="{BF9817EF-F8FF-4024-A4E4-2BB1FCC5A80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Picture 3" descr="C:\Users\chatenet\Desktop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6700" y="6379800"/>
            <a:ext cx="495301" cy="47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599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847249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74223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6DA758-8956-4A69-9869-EA3F9BBF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FAA1C2-B85C-4F13-B2FF-5FE54055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5D135-DD4F-4CC1-A576-43DA9D2C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56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77DC3-C6F7-4883-852E-1AED45F4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5C2895-79E1-4E6F-92ED-FF098B176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63CD77-24B2-44FC-A69C-4BC78598D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D85E62-CA17-4931-ABBA-E18BB120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8B6F6A-910C-4FD6-9DE3-102F0C6A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03E538-CF52-4BE4-ACEE-1F55C3B1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52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09DAA-CD8C-4FBA-887C-5C941B44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54FD76-C9ED-4E12-A422-5EDA78E19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3BD967-519E-4AF8-B603-4DC255BFE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B4AC1D-2B89-4722-84F9-FC7491E7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AB2DAB-B79C-4D08-8809-CF5E27DC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3181F0-8A9C-4E32-A6B6-63C35B7B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33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4C1258-4046-44DF-9FDB-7AB6D8C5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AA6D43-4280-4ECB-BDDD-CF41563D7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E6A8A-E26F-4B6F-9CC2-BA23DDB18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F37F2-0B06-4F5C-B95D-01D857D75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5D1A44-1066-42FA-B6CD-3B98F906E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2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 dirty="0"/>
              <a:t>Mai 2021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0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Institut de la Gestion publique et du Développement économique / achat public responsable, les fondamentaux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8" y="147039"/>
            <a:ext cx="737076" cy="6678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66" y="243273"/>
            <a:ext cx="477929" cy="4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A5B0-9618-4CE5-9026-DC0E55940E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9C464-E6DA-4168-AF28-996ABA1D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1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6263C-336C-4A51-B692-5C41558ECD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4C03C-B2B3-44A4-8CEA-6BC2DCDB409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4C1258-4046-44DF-9FDB-7AB6D8C5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AA6D43-4280-4ECB-BDDD-CF41563D7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E6A8A-E26F-4B6F-9CC2-BA23DDB18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F37F2-0B06-4F5C-B95D-01D857D75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5D1A44-1066-42FA-B6CD-3B98F906E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84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4C1258-4046-44DF-9FDB-7AB6D8C5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AA6D43-4280-4ECB-BDDD-CF41563D7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E6A8A-E26F-4B6F-9CC2-BA23DDB18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8EDA-F608-4910-93EB-F85FA7E07C44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F37F2-0B06-4F5C-B95D-01D857D75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5D1A44-1066-42FA-B6CD-3B98F906E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D61D-9914-4510-8D57-E97CBE164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94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268B98-3D90-4D9D-B192-56D7BF03ACF2}"/>
              </a:ext>
            </a:extLst>
          </p:cNvPr>
          <p:cNvSpPr/>
          <p:nvPr/>
        </p:nvSpPr>
        <p:spPr>
          <a:xfrm>
            <a:off x="1150705" y="2450283"/>
            <a:ext cx="9606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Accompagnement et formation </a:t>
            </a:r>
          </a:p>
          <a:p>
            <a:r>
              <a:rPr lang="fr-FR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à la commande publique circulaire et environnementale </a:t>
            </a:r>
            <a:endParaRPr lang="fr-FR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723E36-8959-4074-916A-30BC513B7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846" y="5688364"/>
            <a:ext cx="2101361" cy="10645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51F3531-0087-4EEF-A122-BEDE561EF64E}"/>
              </a:ext>
            </a:extLst>
          </p:cNvPr>
          <p:cNvSpPr txBox="1"/>
          <p:nvPr/>
        </p:nvSpPr>
        <p:spPr>
          <a:xfrm>
            <a:off x="4489146" y="1165576"/>
            <a:ext cx="7322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	</a:t>
            </a:r>
            <a:r>
              <a:rPr lang="fr-FR" sz="4400" b="1" dirty="0">
                <a:solidFill>
                  <a:srgbClr val="D52B1E"/>
                </a:solidFill>
              </a:rPr>
              <a:t>Réunion de lancement</a:t>
            </a:r>
          </a:p>
          <a:p>
            <a:endParaRPr lang="fr-FR" dirty="0"/>
          </a:p>
          <a:p>
            <a:r>
              <a:rPr lang="fr-FR" sz="2800" dirty="0"/>
              <a:t>Sensibilisation et présentation du programme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38EF23-F377-742E-4AF9-AB35E71D6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" y="5762441"/>
            <a:ext cx="1035472" cy="9838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F0D8ED-13C1-E1F0-CB1C-13DC68277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5" y="273627"/>
            <a:ext cx="2902866" cy="2564431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D36E96D-F3BA-BB74-020E-17DAE0B87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8" y="5688364"/>
            <a:ext cx="7430886" cy="11320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B24B5E-8FA4-4ACF-B3C5-447A64E9D77E}"/>
              </a:ext>
            </a:extLst>
          </p:cNvPr>
          <p:cNvSpPr txBox="1"/>
          <p:nvPr/>
        </p:nvSpPr>
        <p:spPr>
          <a:xfrm>
            <a:off x="4181581" y="4492013"/>
            <a:ext cx="3332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52B1E"/>
                </a:solidFill>
              </a:rPr>
              <a:t>Programme</a:t>
            </a:r>
            <a:r>
              <a:rPr lang="fr-FR" sz="6000" dirty="0">
                <a:solidFill>
                  <a:srgbClr val="D52B1E"/>
                </a:solidFill>
              </a:rPr>
              <a:t> EEE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48E4B7-AD10-4C24-9986-DEEC4E89E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885" y="4019943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6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L’évolution nécessaire de la fonction achats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2964804" y="1857585"/>
            <a:ext cx="57119" cy="426989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/>
          <p:cNvCxnSpPr/>
          <p:nvPr/>
        </p:nvCxnSpPr>
        <p:spPr>
          <a:xfrm>
            <a:off x="2976710" y="6127476"/>
            <a:ext cx="5878462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2758825" y="1542619"/>
            <a:ext cx="1915715" cy="457200"/>
          </a:xfrm>
          <a:prstGeom prst="rect">
            <a:avLst/>
          </a:prstGeom>
          <a:noFill/>
          <a:ln>
            <a:noFill/>
          </a:ln>
        </p:spPr>
        <p:txBody>
          <a:bodyPr lIns="68552" tIns="34275" rIns="68552" bIns="34275">
            <a:normAutofit/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SzPct val="100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12477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74783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247900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749430" indent="-249948" algn="l" rtl="0" fontAlgn="base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Times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3249327" indent="-249948" algn="l" rtl="0" fontAlgn="base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Times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749223" indent="-249948" algn="l" rtl="0" fontAlgn="base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Times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4249120" indent="-249948" algn="l" rtl="0" fontAlgn="base">
              <a:spcBef>
                <a:spcPct val="20000"/>
              </a:spcBef>
              <a:spcAft>
                <a:spcPct val="0"/>
              </a:spcAft>
              <a:buClr>
                <a:srgbClr val="007BC4"/>
              </a:buClr>
              <a:buFont typeface="Times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Impacts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809625" marR="0" lvl="1" indent="-309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q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373063" marR="0" lvl="0" indent="-373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Char char="q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809625" marR="0" lvl="1" indent="-309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9625" marR="0" lvl="1" indent="-309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BC4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necteur droit 3"/>
          <p:cNvCxnSpPr>
            <a:cxnSpLocks noChangeShapeType="1"/>
          </p:cNvCxnSpPr>
          <p:nvPr/>
        </p:nvCxnSpPr>
        <p:spPr bwMode="auto">
          <a:xfrm>
            <a:off x="4758418" y="4651950"/>
            <a:ext cx="0" cy="1475526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Connecteur droit 14"/>
          <p:cNvCxnSpPr>
            <a:cxnSpLocks noChangeShapeType="1"/>
          </p:cNvCxnSpPr>
          <p:nvPr/>
        </p:nvCxnSpPr>
        <p:spPr bwMode="auto">
          <a:xfrm>
            <a:off x="6504407" y="3637783"/>
            <a:ext cx="0" cy="2473024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3138633" y="5097793"/>
            <a:ext cx="1532335" cy="925097"/>
          </a:xfrm>
          <a:prstGeom prst="rect">
            <a:avLst/>
          </a:prstGeom>
        </p:spPr>
        <p:txBody>
          <a:bodyPr lIns="62710" tIns="31355" rIns="62710" bIns="3135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Optimisation des Coûts –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Couverture des besoins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9617" y="4404845"/>
            <a:ext cx="1239000" cy="494210"/>
          </a:xfrm>
          <a:prstGeom prst="rect">
            <a:avLst/>
          </a:prstGeom>
        </p:spPr>
        <p:txBody>
          <a:bodyPr wrap="square" lIns="62710" tIns="31355" rIns="62710" bIns="3135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Contribution au résultat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3127" y="4703721"/>
            <a:ext cx="1348979" cy="1140540"/>
          </a:xfrm>
          <a:prstGeom prst="rect">
            <a:avLst/>
          </a:prstGeom>
        </p:spPr>
        <p:txBody>
          <a:bodyPr lIns="62710" tIns="31355" rIns="62710" bIns="3135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Management des risques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Opérationnels, règlementaires, RSE,…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03896" y="3390678"/>
            <a:ext cx="1246620" cy="494210"/>
          </a:xfrm>
          <a:prstGeom prst="rect">
            <a:avLst/>
          </a:prstGeom>
        </p:spPr>
        <p:txBody>
          <a:bodyPr wrap="square" lIns="62710" tIns="31355" rIns="62710" bIns="3135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Sécurisation du résultat</a:t>
            </a:r>
          </a:p>
        </p:txBody>
      </p:sp>
      <p:cxnSp>
        <p:nvCxnSpPr>
          <p:cNvPr id="12" name="Connecteur droit 31"/>
          <p:cNvCxnSpPr>
            <a:cxnSpLocks noChangeShapeType="1"/>
          </p:cNvCxnSpPr>
          <p:nvPr/>
        </p:nvCxnSpPr>
        <p:spPr bwMode="auto">
          <a:xfrm>
            <a:off x="3021923" y="4651950"/>
            <a:ext cx="173649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cteur droit 33"/>
          <p:cNvCxnSpPr>
            <a:cxnSpLocks noChangeShapeType="1"/>
          </p:cNvCxnSpPr>
          <p:nvPr/>
        </p:nvCxnSpPr>
        <p:spPr bwMode="auto">
          <a:xfrm>
            <a:off x="3012429" y="3637783"/>
            <a:ext cx="3491978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3"/>
          <p:cNvSpPr/>
          <p:nvPr/>
        </p:nvSpPr>
        <p:spPr>
          <a:xfrm>
            <a:off x="6776361" y="3463876"/>
            <a:ext cx="1447130" cy="2217758"/>
          </a:xfrm>
          <a:prstGeom prst="rect">
            <a:avLst/>
          </a:prstGeom>
        </p:spPr>
        <p:txBody>
          <a:bodyPr wrap="square" lIns="62710" tIns="31355" rIns="62710" bIns="3135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Développement / Coopération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Capter l’innovation fournisseur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Favoriser le développement des activités de l’entreprise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60010" y="2236952"/>
            <a:ext cx="1561969" cy="494210"/>
          </a:xfrm>
          <a:prstGeom prst="rect">
            <a:avLst/>
          </a:prstGeom>
        </p:spPr>
        <p:txBody>
          <a:bodyPr wrap="square" lIns="62710" tIns="31355" rIns="62710" bIns="3135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Développement business</a:t>
            </a:r>
          </a:p>
        </p:txBody>
      </p:sp>
      <p:cxnSp>
        <p:nvCxnSpPr>
          <p:cNvPr id="16" name="Connecteur droit 41"/>
          <p:cNvCxnSpPr>
            <a:cxnSpLocks noChangeShapeType="1"/>
          </p:cNvCxnSpPr>
          <p:nvPr/>
        </p:nvCxnSpPr>
        <p:spPr bwMode="auto">
          <a:xfrm>
            <a:off x="8351116" y="2397154"/>
            <a:ext cx="0" cy="3730322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cteur droit 46"/>
          <p:cNvCxnSpPr>
            <a:cxnSpLocks noChangeShapeType="1"/>
          </p:cNvCxnSpPr>
          <p:nvPr/>
        </p:nvCxnSpPr>
        <p:spPr bwMode="auto">
          <a:xfrm flipV="1">
            <a:off x="3048116" y="2397154"/>
            <a:ext cx="5303000" cy="20438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ZoneTexte 17"/>
          <p:cNvSpPr txBox="1"/>
          <p:nvPr/>
        </p:nvSpPr>
        <p:spPr>
          <a:xfrm>
            <a:off x="2892315" y="6297966"/>
            <a:ext cx="1889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de coûts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391307" y="6300131"/>
            <a:ext cx="1890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Fonction support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74892" y="6297966"/>
            <a:ext cx="1890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Fonction stratégique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569046" y="4769316"/>
            <a:ext cx="53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❶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511310" y="4012710"/>
            <a:ext cx="67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❷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448267" y="2811191"/>
            <a:ext cx="73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❸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906260" y="5988976"/>
            <a:ext cx="1474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Positionnement</a:t>
            </a:r>
          </a:p>
        </p:txBody>
      </p:sp>
    </p:spTree>
    <p:extLst>
      <p:ext uri="{BB962C8B-B14F-4D97-AF65-F5344CB8AC3E}">
        <p14:creationId xmlns:p14="http://schemas.microsoft.com/office/powerpoint/2010/main" val="10431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1980337"/>
            <a:ext cx="105156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Objectifs de la norme ISO 20400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oser les grands principes de la fonction « Achats 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larifier et harmoniser les pratiques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de responsabilité des organisations tout au long du processus d’achats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Apporter un cadre de référence qui vise à fournir des lignes directrices aux organisations et à leur fonction Achats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F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aciliter les échanges commerciaux, tant nationaux qu’internationaux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norme ISO 20400 est le fruit d’une co-production consensuelle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est d’application volontaire, toute organisation peut ou non l’utiliser et s’y référer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èche à angle droit 4"/>
          <p:cNvSpPr/>
          <p:nvPr/>
        </p:nvSpPr>
        <p:spPr>
          <a:xfrm rot="5400000">
            <a:off x="749300" y="5054600"/>
            <a:ext cx="1092200" cy="660400"/>
          </a:xfrm>
          <a:prstGeom prst="bent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67B3738-969E-4226-950D-CE1219CCBD89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72355B2-7646-41F8-A22B-FD80A48C5FDE}"/>
              </a:ext>
            </a:extLst>
          </p:cNvPr>
          <p:cNvSpPr txBox="1">
            <a:spLocks/>
          </p:cNvSpPr>
          <p:nvPr/>
        </p:nvSpPr>
        <p:spPr>
          <a:xfrm>
            <a:off x="1310806" y="3651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norme ISO 20400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5DD3B29-DFB5-48FD-88B9-4318BCBDA962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6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1601788"/>
            <a:ext cx="8352928" cy="2304256"/>
          </a:xfrm>
          <a:prstGeom prst="rect">
            <a:avLst/>
          </a:prstGeom>
          <a:solidFill>
            <a:srgbClr val="D52B1E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5096" y="2681908"/>
            <a:ext cx="1123664" cy="936104"/>
          </a:xfrm>
          <a:prstGeom prst="rect">
            <a:avLst/>
          </a:prstGeom>
          <a:solidFill>
            <a:schemeClr val="bg1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Droits de l’Homme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5416" y="2681908"/>
            <a:ext cx="1123664" cy="936104"/>
          </a:xfrm>
          <a:prstGeom prst="rect">
            <a:avLst/>
          </a:prstGeom>
          <a:solidFill>
            <a:schemeClr val="bg1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Communautés et développement local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9352" y="2681908"/>
            <a:ext cx="1123664" cy="936104"/>
          </a:xfrm>
          <a:prstGeom prst="rect">
            <a:avLst/>
          </a:prstGeom>
          <a:solidFill>
            <a:schemeClr val="bg1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relatives aux consommateurs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3288" y="2681908"/>
            <a:ext cx="1123664" cy="936104"/>
          </a:xfrm>
          <a:prstGeom prst="rect">
            <a:avLst/>
          </a:prstGeom>
          <a:solidFill>
            <a:schemeClr val="bg1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Loyauté des pratiques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07224" y="2681908"/>
            <a:ext cx="1123664" cy="936104"/>
          </a:xfrm>
          <a:prstGeom prst="rect">
            <a:avLst/>
          </a:prstGeom>
          <a:solidFill>
            <a:schemeClr val="bg1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L’environnement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2531160" y="2684050"/>
            <a:ext cx="1123664" cy="936104"/>
          </a:xfrm>
          <a:prstGeom prst="rect">
            <a:avLst/>
          </a:prstGeom>
          <a:solidFill>
            <a:schemeClr val="bg1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 et conditions de travail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6928" y="2105844"/>
            <a:ext cx="6380320" cy="432048"/>
          </a:xfrm>
          <a:prstGeom prst="rect">
            <a:avLst/>
          </a:prstGeom>
          <a:solidFill>
            <a:schemeClr val="bg1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Gouvernance de l’organisation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68143" y="1606644"/>
            <a:ext cx="4896544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achats responsables couvrent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05788" y="3947720"/>
            <a:ext cx="5985340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questions centrales de responsabilité sociétale (article 6 de l’ISO 26000)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9807" y="4128245"/>
            <a:ext cx="11450857" cy="198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convient donc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D’examiner les enjeux en matière de responsabilité sociétale de manière holistique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considérer les 7 questions centrales et les 37 enjeux de responsabilité sociétale, ainsi que leur interdépendance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D’être conscient que les efforts consentis sur un enjeu pourraient impliquer un compromis avec d’autres enjeux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rester vigilant au transfert d’impacts sur le cycle de vie des biens ou services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930017-7A50-4CF5-B0E1-843AE6ECB798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3A6138CC-B2D3-4C2B-B192-B1325823EDA0}"/>
              </a:ext>
            </a:extLst>
          </p:cNvPr>
          <p:cNvSpPr txBox="1">
            <a:spLocks/>
          </p:cNvSpPr>
          <p:nvPr/>
        </p:nvSpPr>
        <p:spPr>
          <a:xfrm>
            <a:off x="1218340" y="365125"/>
            <a:ext cx="109736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els domaines couvrent les HAR* ? 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8218788-04D0-4A92-8E5E-1B28CFA7D54C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26E0B0-25D7-4C7A-A40B-E301C71146B5}"/>
              </a:ext>
            </a:extLst>
          </p:cNvPr>
          <p:cNvSpPr txBox="1"/>
          <p:nvPr/>
        </p:nvSpPr>
        <p:spPr>
          <a:xfrm>
            <a:off x="8034391" y="1160448"/>
            <a:ext cx="259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Achats responsables</a:t>
            </a:r>
          </a:p>
        </p:txBody>
      </p:sp>
    </p:spTree>
    <p:extLst>
      <p:ext uri="{BB962C8B-B14F-4D97-AF65-F5344CB8AC3E}">
        <p14:creationId xmlns:p14="http://schemas.microsoft.com/office/powerpoint/2010/main" val="22750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1"/>
          <p:cNvSpPr txBox="1">
            <a:spLocks/>
          </p:cNvSpPr>
          <p:nvPr/>
        </p:nvSpPr>
        <p:spPr>
          <a:xfrm>
            <a:off x="838200" y="1690688"/>
            <a:ext cx="9451627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000" b="0" i="0" kern="1200">
                <a:solidFill>
                  <a:srgbClr val="5A1E5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spcBef>
                <a:spcPts val="900"/>
              </a:spcBef>
              <a:buFont typeface="Arial" pitchFamily="34" charset="0"/>
              <a:buChar char="•"/>
              <a:defRPr sz="1800" b="1" kern="1200">
                <a:solidFill>
                  <a:srgbClr val="CC0033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20000" indent="-28800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600" kern="1200">
                <a:solidFill>
                  <a:srgbClr val="3C3C3C"/>
                </a:solidFill>
                <a:latin typeface="+mj-lt"/>
                <a:ea typeface="+mn-ea"/>
                <a:cs typeface="+mn-cs"/>
              </a:defRPr>
            </a:lvl3pPr>
            <a:lvl4pPr marL="900000" indent="-1800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400" kern="1200">
                <a:solidFill>
                  <a:srgbClr val="3C3C3C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600"/>
              </a:spcBef>
              <a:buFontTx/>
              <a:buNone/>
              <a:defRPr sz="14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 sens de la norme ISO 20400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« 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 achat responsable est un achat dont les impacts environnementaux, sociaux et économiques sont les plus positifs possibles sur toute la durée du cycle de vie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Il englobe les aspects de responsabilité liés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4139951"/>
            <a:ext cx="1460500" cy="1460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4357" y="5639569"/>
            <a:ext cx="3478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aux fournisseurs intervenant dans la chaîne d'approvisionnement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9273" y="5639569"/>
            <a:ext cx="25029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aux produits et services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511" y="4096251"/>
            <a:ext cx="1366518" cy="147406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79731BE-4CB4-4D78-BC74-973738D46A30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6E45490-6A91-4B1E-BB5A-4ED7D9DFA631}"/>
              </a:ext>
            </a:extLst>
          </p:cNvPr>
          <p:cNvSpPr txBox="1">
            <a:spLocks/>
          </p:cNvSpPr>
          <p:nvPr/>
        </p:nvSpPr>
        <p:spPr>
          <a:xfrm>
            <a:off x="1136148" y="3651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Qu’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est-ce qu’un achat responsable 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7E47E38-6150-476F-900D-AADBF2A4B00C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3288">
            <a:off x="4311075" y="2427785"/>
            <a:ext cx="3043174" cy="304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ouée 3"/>
          <p:cNvSpPr/>
          <p:nvPr/>
        </p:nvSpPr>
        <p:spPr>
          <a:xfrm>
            <a:off x="3959307" y="2224706"/>
            <a:ext cx="3641367" cy="3479494"/>
          </a:xfrm>
          <a:prstGeom prst="donut">
            <a:avLst>
              <a:gd name="adj" fmla="val 2085"/>
            </a:avLst>
          </a:prstGeom>
          <a:solidFill>
            <a:srgbClr val="144193"/>
          </a:solidFill>
          <a:ln>
            <a:solidFill>
              <a:srgbClr val="144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5983" y="4948444"/>
            <a:ext cx="3024336" cy="1159962"/>
          </a:xfrm>
          <a:prstGeom prst="rect">
            <a:avLst/>
          </a:prstGeom>
          <a:solidFill>
            <a:schemeClr val="bg1"/>
          </a:solidFill>
          <a:ln w="44450">
            <a:solidFill>
              <a:srgbClr val="6F6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Qu’est-ce que j’achète 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 des risques  et opportunités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de la criticité du risque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de l’offre et formalisation du besoin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0169" y="2348637"/>
            <a:ext cx="2232248" cy="1051867"/>
          </a:xfrm>
          <a:prstGeom prst="rect">
            <a:avLst/>
          </a:prstGeom>
          <a:solidFill>
            <a:schemeClr val="bg1"/>
          </a:solidFill>
          <a:ln w="44450">
            <a:solidFill>
              <a:srgbClr val="6F6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Pourquoi j’achète ?</a:t>
            </a:r>
          </a:p>
          <a:p>
            <a:pPr marL="17145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Caractérisation du besoin</a:t>
            </a:r>
          </a:p>
          <a:p>
            <a:pPr marL="17145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fonctionnelle </a:t>
            </a:r>
          </a:p>
          <a:p>
            <a:pPr marL="17145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Juste besoin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324" y="1831917"/>
            <a:ext cx="2448272" cy="1195883"/>
          </a:xfrm>
          <a:prstGeom prst="rect">
            <a:avLst/>
          </a:prstGeom>
          <a:solidFill>
            <a:schemeClr val="bg1"/>
          </a:solidFill>
          <a:ln w="44450">
            <a:solidFill>
              <a:srgbClr val="6F6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j’achète 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Stratégie de mise en concurrence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Cahiers des charges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Exigences et plan de progrès fournisseurs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2353" y="5284092"/>
            <a:ext cx="2517330" cy="1361176"/>
          </a:xfrm>
          <a:prstGeom prst="rect">
            <a:avLst/>
          </a:prstGeom>
          <a:solidFill>
            <a:schemeClr val="bg1"/>
          </a:solidFill>
          <a:ln w="44450">
            <a:solidFill>
              <a:srgbClr val="6F6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qui j’achète 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Conformité réglementaire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Santé financière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Engagements RSE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Maitrise des risques et des enjeux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riangle isocèle 8"/>
          <p:cNvSpPr/>
          <p:nvPr/>
        </p:nvSpPr>
        <p:spPr>
          <a:xfrm rot="16200000">
            <a:off x="5319249" y="2137846"/>
            <a:ext cx="461715" cy="288032"/>
          </a:xfrm>
          <a:prstGeom prst="triangle">
            <a:avLst/>
          </a:prstGeom>
          <a:solidFill>
            <a:srgbClr val="144193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riangle isocèle 9"/>
          <p:cNvSpPr/>
          <p:nvPr/>
        </p:nvSpPr>
        <p:spPr>
          <a:xfrm rot="5400000">
            <a:off x="5722854" y="2144614"/>
            <a:ext cx="461715" cy="288032"/>
          </a:xfrm>
          <a:prstGeom prst="triangle">
            <a:avLst/>
          </a:prstGeom>
          <a:solidFill>
            <a:srgbClr val="144193"/>
          </a:solidFill>
          <a:ln>
            <a:solidFill>
              <a:srgbClr val="C61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8177CE5-A249-4E3C-86D0-5100381AE586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07237FC-A9F3-45BD-B83E-495D948BD438}"/>
              </a:ext>
            </a:extLst>
          </p:cNvPr>
          <p:cNvSpPr txBox="1">
            <a:spLocks/>
          </p:cNvSpPr>
          <p:nvPr/>
        </p:nvSpPr>
        <p:spPr>
          <a:xfrm>
            <a:off x="1175563" y="3651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Ver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une définition plus opérationnelle…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253818D-2C4D-4F2A-99B1-8DDF76B4D975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69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0000" y="1837566"/>
            <a:ext cx="11376641" cy="4357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335992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achat public responsable est un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levier au service des politiques publiques 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protection et de valorisation de l'environnement et en faveur du progrès social.</a:t>
            </a:r>
          </a:p>
          <a:p>
            <a:pPr marL="0" marR="0" lvl="0" indent="-335992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offre une vision dynamique qui adapte les enjeux environnementaux et sociaux traités dans les MP aux évolutions législatives et projets gouvernementaux (AGEC, EGALIM, Climat &amp; résilience…).</a:t>
            </a:r>
          </a:p>
          <a:p>
            <a:pPr marL="0" marR="0" lvl="0" indent="-335992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intègre  des dispositions en faveur de la protection ou de la mise en valeur de l’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environnement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du progrès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qui favorisent le développement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économique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-335992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prend en compte l’intérêt de l’ensemble des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parties prenantes 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concernées par l’acte d’achat.</a:t>
            </a:r>
          </a:p>
          <a:p>
            <a:pPr marL="0" marR="0" lvl="0" indent="-335992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permet de réaliser des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économies « intelligentes » 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 plus près du besoin et qui incitent à la sobriété en termes d’énergie et de ressources.</a:t>
            </a:r>
          </a:p>
          <a:p>
            <a:pPr marL="0" marR="0" lvl="0" indent="-335992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intègre toutes les étapes du marché et de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vie du produit ou de la prestation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2F7638B-C150-4E8B-93F3-8ADBB83CB0CD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9659954D-AA11-4B43-822E-E989034F0C7C}"/>
              </a:ext>
            </a:extLst>
          </p:cNvPr>
          <p:cNvSpPr txBox="1">
            <a:spLocks/>
          </p:cNvSpPr>
          <p:nvPr/>
        </p:nvSpPr>
        <p:spPr>
          <a:xfrm>
            <a:off x="1136148" y="3651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achats publics responsables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0D5401E-C1B5-4494-A91D-A002833FD909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05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5360" y="1642236"/>
            <a:ext cx="11856640" cy="4258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prise en compte du Développement Durable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dans les marchés publics est amorcée :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2005,  par l’intégration de la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charte de l’environnement 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dans le bloc de constitutionnalité qui énonce à son article 6 que «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politiques publiques doivent promouvoir un développement durable 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2008, par la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circulaire du 3 déc. 2008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relative à l’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exemplarité de l’État au regard du Développement Durable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c’est l’ordonnance n° 2015-899 du 23 juillet 2015 qui reste l’expression la plus aboutie vers cette obligation.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Aujourd’hui, cette obligation impose de :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travailler en mode projet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réfléchir au besoin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créer le dialogue au sein des entités acheteuses (prescripteurs, utilisateurs…) et avec des partenaires (fournisseurs…)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enrichir le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sourcing</a:t>
            </a:r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avoir une vision stratégique depuis la préparation du marché jusqu’à la fin de son exécution.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E5E909-8ED1-48E3-8BF9-76A9DB7D112A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DF6E1B4-1036-46D7-93D9-FCD4B6C19048}"/>
              </a:ext>
            </a:extLst>
          </p:cNvPr>
          <p:cNvSpPr txBox="1">
            <a:spLocks/>
          </p:cNvSpPr>
          <p:nvPr/>
        </p:nvSpPr>
        <p:spPr>
          <a:xfrm>
            <a:off x="981029" y="380393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Une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obligation dans la commande publique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A523A88-2CC9-445E-BC4B-D8A6B543BA48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99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99" y="1796819"/>
            <a:ext cx="11391031" cy="4357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Feuille de route permettant de s’attaquer de façon pragmatique, et sur la durée, aux obstacles qui ralentissent la montée en puissance de l’achat public durable :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Mettre en œuvre les dispositions de la loi Climat et résilience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Convaincre les décideurs et accompagner les acheteurs, 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Dialoguer avec les autres acteurs essentiels que sont les entreprises et leurs organisations représentatives, 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Montrer, démontrer, valoriser, évaluer...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 objectifs stratégiques fixés par le document le sont à l’horizon 2025 :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100% des marchés publics doivent avoir une disposition environnementale.</a:t>
            </a:r>
          </a:p>
          <a:p>
            <a:pPr marL="380990" marR="0" lvl="0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30 % des marchés publics doivent avoir une disposition sociale.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4AC698-AA70-444A-84D3-262C96B385D2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E3F000A-2F86-438B-B830-8639A11D01F2}"/>
              </a:ext>
            </a:extLst>
          </p:cNvPr>
          <p:cNvSpPr txBox="1">
            <a:spLocks/>
          </p:cNvSpPr>
          <p:nvPr/>
        </p:nvSpPr>
        <p:spPr>
          <a:xfrm>
            <a:off x="1285925" y="3651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national pour des achats durables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(PNAD)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D52B1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A8116E2-4FB6-48BE-9072-C937EE305246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14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5128" y="973053"/>
            <a:ext cx="9573662" cy="536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492" y="1619811"/>
            <a:ext cx="857309" cy="8573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30" y="3157518"/>
            <a:ext cx="698167" cy="6981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6987859" y="2192402"/>
            <a:ext cx="908067" cy="9061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7504891" y="4367423"/>
            <a:ext cx="620605" cy="7697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21112" t="24510" r="20261" b="23137"/>
          <a:stretch/>
        </p:blipFill>
        <p:spPr>
          <a:xfrm>
            <a:off x="7580403" y="3422931"/>
            <a:ext cx="631045" cy="5635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7331" y="5137166"/>
            <a:ext cx="662813" cy="6628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71" y="5299942"/>
            <a:ext cx="647459" cy="6474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9248" y="5259221"/>
            <a:ext cx="788711" cy="11091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/>
          <a:srcRect b="9346"/>
          <a:stretch/>
        </p:blipFill>
        <p:spPr>
          <a:xfrm>
            <a:off x="4097493" y="2225127"/>
            <a:ext cx="706477" cy="5039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1"/>
          <a:srcRect l="11751" t="8462" r="7586" b="18219"/>
          <a:stretch/>
        </p:blipFill>
        <p:spPr>
          <a:xfrm>
            <a:off x="5245292" y="3383136"/>
            <a:ext cx="1092509" cy="1069427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4803970" y="2750390"/>
            <a:ext cx="514273" cy="590524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5" idx="2"/>
          </p:cNvCxnSpPr>
          <p:nvPr/>
        </p:nvCxnSpPr>
        <p:spPr>
          <a:xfrm flipH="1">
            <a:off x="5810647" y="2477120"/>
            <a:ext cx="98500" cy="774402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5653410" y="4539388"/>
            <a:ext cx="20388" cy="879067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6343215" y="2940322"/>
            <a:ext cx="570828" cy="509569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6464410" y="3704685"/>
            <a:ext cx="801968" cy="177713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 flipV="1">
            <a:off x="6421639" y="4232775"/>
            <a:ext cx="772949" cy="326769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 flipV="1">
            <a:off x="6145272" y="4483084"/>
            <a:ext cx="532032" cy="875495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4611197" y="4420208"/>
            <a:ext cx="689937" cy="691092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4170575" y="3547317"/>
            <a:ext cx="969142" cy="176386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37801" y="1360522"/>
            <a:ext cx="3575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Répondre aux demandes clients et à leurs exigences en matière de RSE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92755" y="2334709"/>
            <a:ext cx="310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Optimiser les coûts et gagner en performance économique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369574" y="3383136"/>
            <a:ext cx="3692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Maitriser les risques RSE et sécuriser la chaîne d’approvisionnement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8125496" y="4466760"/>
            <a:ext cx="406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Répondre aux obligations réglementaires et aux politiques publiques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58410" y="4072993"/>
            <a:ext cx="3110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Répondre aux objectifs, aux engagements et aux valeurs de l’organisation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2"/>
          <a:srcRect l="26384" t="18749" r="23308" b="16068"/>
          <a:stretch/>
        </p:blipFill>
        <p:spPr>
          <a:xfrm>
            <a:off x="3498530" y="4159825"/>
            <a:ext cx="657311" cy="476400"/>
          </a:xfrm>
          <a:prstGeom prst="rect">
            <a:avLst/>
          </a:prstGeom>
        </p:spPr>
      </p:pic>
      <p:cxnSp>
        <p:nvCxnSpPr>
          <p:cNvPr id="31" name="Connecteur droit 30"/>
          <p:cNvCxnSpPr/>
          <p:nvPr/>
        </p:nvCxnSpPr>
        <p:spPr>
          <a:xfrm flipV="1">
            <a:off x="4300405" y="4181926"/>
            <a:ext cx="789736" cy="196060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2"/>
          <p:cNvSpPr txBox="1">
            <a:spLocks noChangeArrowheads="1"/>
          </p:cNvSpPr>
          <p:nvPr/>
        </p:nvSpPr>
        <p:spPr bwMode="auto">
          <a:xfrm>
            <a:off x="4068458" y="6211669"/>
            <a:ext cx="3446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Gagner en avantages concurrentiels et se différencier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-29361" y="5275108"/>
            <a:ext cx="3989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Renforcer sa notation extra-financière et gagner la confiance des investisseurs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86191" y="2062355"/>
            <a:ext cx="351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Respecter les intérêts de l’ensemble des parties prenantes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57536" y="3107220"/>
            <a:ext cx="334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Réduire l’impact environnemental et social de l’organisation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580403" y="5418455"/>
            <a:ext cx="3362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Encourager le co-développement et capter de l’innovation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4F5675C-BF7D-41E1-888C-D15FF98A2615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564EAC43-52BA-4CD9-979B-C5F5EAFF2560}"/>
              </a:ext>
            </a:extLst>
          </p:cNvPr>
          <p:cNvSpPr txBox="1">
            <a:spLocks/>
          </p:cNvSpPr>
          <p:nvPr/>
        </p:nvSpPr>
        <p:spPr>
          <a:xfrm>
            <a:off x="1136148" y="3651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motivations ou facteurs déterminants… </a:t>
            </a: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295D52E0-E187-46ED-9193-993684357651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2" grpId="0"/>
      <p:bldP spid="33" grpId="0"/>
      <p:bldP spid="34" grpId="0"/>
      <p:bldP spid="35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2566" b="50619"/>
          <a:stretch/>
        </p:blipFill>
        <p:spPr>
          <a:xfrm>
            <a:off x="374938" y="1802139"/>
            <a:ext cx="11319205" cy="18958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8200" y="3697941"/>
            <a:ext cx="258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Caractériser le besoin par une approche fonctionnelle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53717" y="3697941"/>
            <a:ext cx="258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Recherche des interactions du produit sur les milieux et sur les parties  prenantes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96000" y="3697941"/>
            <a:ext cx="258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de la maturité du marché et identification d’alternatives innovantes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683107" y="3697941"/>
            <a:ext cx="254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Arbitrage des orientations possibles du besoin par une approche en coût global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t="39371" b="50619"/>
          <a:stretch/>
        </p:blipFill>
        <p:spPr>
          <a:xfrm>
            <a:off x="374937" y="4682852"/>
            <a:ext cx="11319205" cy="5154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3149" y="5198322"/>
            <a:ext cx="10145145" cy="595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Formalisation du besoin + construction de la stratégie d’achat associée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55794" y="5969165"/>
            <a:ext cx="4796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Manière d’obtenir le meilleur résultat possible</a:t>
            </a:r>
          </a:p>
        </p:txBody>
      </p:sp>
      <p:sp>
        <p:nvSpPr>
          <p:cNvPr id="12" name="Flèche à angle droit 11"/>
          <p:cNvSpPr/>
          <p:nvPr/>
        </p:nvSpPr>
        <p:spPr>
          <a:xfrm rot="5400000">
            <a:off x="7171235" y="5860374"/>
            <a:ext cx="436635" cy="35203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7120228" y="5640969"/>
            <a:ext cx="146572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3C0FA525-F828-4A93-BE17-F3D41ACB8502}"/>
              </a:ext>
            </a:extLst>
          </p:cNvPr>
          <p:cNvSpPr/>
          <p:nvPr/>
        </p:nvSpPr>
        <p:spPr>
          <a:xfrm>
            <a:off x="917684" y="176183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7CD021B-AA1E-4BD5-95AE-F50E9CD1BA21}"/>
              </a:ext>
            </a:extLst>
          </p:cNvPr>
          <p:cNvSpPr txBox="1">
            <a:spLocks/>
          </p:cNvSpPr>
          <p:nvPr/>
        </p:nvSpPr>
        <p:spPr>
          <a:xfrm>
            <a:off x="1331354" y="347026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L’é</a:t>
            </a:r>
            <a:r>
              <a:rPr lang="fr-FR" b="1" dirty="0">
                <a:solidFill>
                  <a:srgbClr val="D52B1E"/>
                </a:solidFill>
              </a:rPr>
              <a:t>laboration d’une stratégie d’achats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EBC0284-2E99-4623-AEB3-34A1FE7083D7}"/>
              </a:ext>
            </a:extLst>
          </p:cNvPr>
          <p:cNvSpPr/>
          <p:nvPr/>
        </p:nvSpPr>
        <p:spPr>
          <a:xfrm>
            <a:off x="-140445" y="978001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D63511BC-1BB6-46B9-A93A-EB353CB1FC4F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13C155-4065-48F6-B2CB-9BE725113C29}"/>
              </a:ext>
            </a:extLst>
          </p:cNvPr>
          <p:cNvSpPr txBox="1">
            <a:spLocks/>
          </p:cNvSpPr>
          <p:nvPr/>
        </p:nvSpPr>
        <p:spPr>
          <a:xfrm>
            <a:off x="1259639" y="365125"/>
            <a:ext cx="110469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Fai</a:t>
            </a:r>
            <a:r>
              <a:rPr lang="fr-FR" b="1" dirty="0">
                <a:solidFill>
                  <a:srgbClr val="D52B1E"/>
                </a:solidFill>
              </a:rPr>
              <a:t>sons connaissance…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C8AF441-F0CC-4AF3-A936-32A6A566D501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878336A-CAF9-4281-BE5C-EFEB222302E4}"/>
              </a:ext>
            </a:extLst>
          </p:cNvPr>
          <p:cNvSpPr txBox="1"/>
          <p:nvPr/>
        </p:nvSpPr>
        <p:spPr>
          <a:xfrm>
            <a:off x="950391" y="4121497"/>
            <a:ext cx="4528125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Qui êtes-vous ?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Qu’achetez-vous ou que faites-vous  ?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Quelles sont vos attentes ?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653E385-2AA7-40C6-B0BF-9539FE08A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59422"/>
            <a:ext cx="2623511" cy="148267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8C757BB0-15A8-4AB7-97AE-7E861350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86" y="1195830"/>
            <a:ext cx="4243114" cy="565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>
            <a:extLst>
              <a:ext uri="{FF2B5EF4-FFF2-40B4-BE49-F238E27FC236}">
                <a16:creationId xmlns:a16="http://schemas.microsoft.com/office/drawing/2014/main" id="{E4620ABD-B888-49B2-85E1-37AFB77F0382}"/>
              </a:ext>
            </a:extLst>
          </p:cNvPr>
          <p:cNvSpPr/>
          <p:nvPr/>
        </p:nvSpPr>
        <p:spPr>
          <a:xfrm>
            <a:off x="917684" y="176183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4DBE8139-0017-4580-9F07-783F3EFB0A22}"/>
              </a:ext>
            </a:extLst>
          </p:cNvPr>
          <p:cNvSpPr txBox="1">
            <a:spLocks/>
          </p:cNvSpPr>
          <p:nvPr/>
        </p:nvSpPr>
        <p:spPr>
          <a:xfrm>
            <a:off x="1331354" y="347026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</a:t>
            </a:r>
            <a:r>
              <a:rPr lang="fr-FR" b="1" dirty="0">
                <a:solidFill>
                  <a:srgbClr val="D52B1E"/>
                </a:solidFill>
              </a:rPr>
              <a:t>nalyse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rgbClr val="D52B1E"/>
                </a:solidFill>
              </a:rPr>
              <a:t>du besoin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234A4D5-E1A5-477C-A786-A928C58AC305}"/>
              </a:ext>
            </a:extLst>
          </p:cNvPr>
          <p:cNvSpPr/>
          <p:nvPr/>
        </p:nvSpPr>
        <p:spPr>
          <a:xfrm>
            <a:off x="-140445" y="978001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761B4F-137D-4A48-9C5D-CD7E7C7C9D80}"/>
              </a:ext>
            </a:extLst>
          </p:cNvPr>
          <p:cNvSpPr/>
          <p:nvPr/>
        </p:nvSpPr>
        <p:spPr>
          <a:xfrm>
            <a:off x="1122636" y="1751255"/>
            <a:ext cx="10701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Analyse fonctionnelle du besoin </a:t>
            </a:r>
            <a:r>
              <a:rPr lang="fr-FR" dirty="0"/>
              <a:t>: un ordinateur permet</a:t>
            </a:r>
            <a:r>
              <a:rPr lang="fr-FR" b="1" dirty="0"/>
              <a:t> </a:t>
            </a:r>
            <a:r>
              <a:rPr lang="fr-FR" dirty="0"/>
              <a:t>de stocker, récupérer et traiter des données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5C6BFA-2D10-4B26-B50D-C421780C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23" y="2401498"/>
            <a:ext cx="8064894" cy="4280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388834-1352-458A-8057-BD1E9FD0A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6" t="72831" r="21748" b="15647"/>
          <a:stretch/>
        </p:blipFill>
        <p:spPr>
          <a:xfrm>
            <a:off x="6287785" y="6051479"/>
            <a:ext cx="2270587" cy="2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7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1051" y="1545195"/>
            <a:ext cx="52961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objectifs du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Comprendre comment le marché est structuré (niveau de concurrence, rapport de force…)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Comprendre les grandes tendances de l’offre et les critères d’attractivité d’une future consultation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Mieux définir la nature de ses besoins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Donner les moyens aux entreprises d’adapter au mieux leurs candidatures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Diminuer les consultations infructueuses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Fluidifier la communication commerciale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Contribuer à une mise en avant de l’innovation, de la créativité et du savoir faire des entreprises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6650726" y="2120577"/>
            <a:ext cx="0" cy="4420389"/>
          </a:xfrm>
          <a:prstGeom prst="line">
            <a:avLst/>
          </a:prstGeom>
          <a:ln w="47625">
            <a:solidFill>
              <a:srgbClr val="144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AC93854A-B3CB-454D-8882-F51C7E0C266E}"/>
              </a:ext>
            </a:extLst>
          </p:cNvPr>
          <p:cNvSpPr/>
          <p:nvPr/>
        </p:nvSpPr>
        <p:spPr>
          <a:xfrm>
            <a:off x="917684" y="176183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6DB809A0-CCEE-444A-B868-7052A99E31D3}"/>
              </a:ext>
            </a:extLst>
          </p:cNvPr>
          <p:cNvSpPr txBox="1">
            <a:spLocks/>
          </p:cNvSpPr>
          <p:nvPr/>
        </p:nvSpPr>
        <p:spPr>
          <a:xfrm>
            <a:off x="1331354" y="347026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</a:t>
            </a:r>
            <a:r>
              <a:rPr lang="fr-FR" b="1" dirty="0">
                <a:solidFill>
                  <a:srgbClr val="D52B1E"/>
                </a:solidFill>
              </a:rPr>
              <a:t>nalyse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rgbClr val="D52B1E"/>
                </a:solidFill>
              </a:rPr>
              <a:t>du marché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02A9171-CE70-4E70-9526-0A558B4FB55D}"/>
              </a:ext>
            </a:extLst>
          </p:cNvPr>
          <p:cNvSpPr/>
          <p:nvPr/>
        </p:nvSpPr>
        <p:spPr>
          <a:xfrm>
            <a:off x="-140445" y="978001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18350B-DE55-44AF-BEBA-35A7AFC107B5}"/>
              </a:ext>
            </a:extLst>
          </p:cNvPr>
          <p:cNvSpPr/>
          <p:nvPr/>
        </p:nvSpPr>
        <p:spPr>
          <a:xfrm>
            <a:off x="6891607" y="1039366"/>
            <a:ext cx="516519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fr-FR" sz="2400" b="1" dirty="0">
                <a:solidFill>
                  <a:srgbClr val="D52B1E"/>
                </a:solidFill>
                <a:latin typeface="Calibri Light" panose="020F0302020204030204"/>
              </a:rPr>
              <a:t>Des outils ou référentiels pour vous aider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7814FE-30A4-4174-A657-E63689980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07" y="1662025"/>
            <a:ext cx="1129997" cy="11299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DFA558-F7F9-4611-83C5-26E215D84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58" y="1662025"/>
            <a:ext cx="1523999" cy="11096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39C7BA-23C9-40BA-BC2C-9CE4B52DD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11" y="1665474"/>
            <a:ext cx="1348937" cy="13489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7FC487-122A-4906-AB34-F1377F906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15" y="2925894"/>
            <a:ext cx="1165455" cy="11654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3528F1-37A5-463B-B6A1-B2FB84D2A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952" y="2965327"/>
            <a:ext cx="1397005" cy="101719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A02FDFC-B8B3-4835-9C5A-AFF038041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09" y="3014411"/>
            <a:ext cx="1003739" cy="100875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E155930-B66C-4F43-98F3-D8BAE924E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07" y="5633993"/>
            <a:ext cx="5114925" cy="89535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43F581D-DB6A-412C-B4F0-9205CABA17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139" y="4231304"/>
            <a:ext cx="5479007" cy="115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18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Ou 1"/>
          <p:cNvSpPr/>
          <p:nvPr/>
        </p:nvSpPr>
        <p:spPr>
          <a:xfrm>
            <a:off x="2980266" y="1456266"/>
            <a:ext cx="5401733" cy="4995333"/>
          </a:xfrm>
          <a:prstGeom prst="flowChartOr">
            <a:avLst/>
          </a:prstGeom>
          <a:solidFill>
            <a:srgbClr val="D52B1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00402" y="2701751"/>
            <a:ext cx="262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Produits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(biens ou services)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3936" y="1669361"/>
            <a:ext cx="3797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Exemples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Présence de substances dangereuses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Pression forte sur les ressources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Consommation d’énergie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Emissions atmosphériques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Obsolescence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825069" y="2903433"/>
            <a:ext cx="186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Fournisseurs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40376" y="4485510"/>
            <a:ext cx="262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Fonction achats DO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Pratiques et processus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20869" y="5401734"/>
            <a:ext cx="3729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Exemples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Absence de stratégie achat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Sur-qualité, surconsommation…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Relations fournisseurs déséquilibrées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…</a:t>
            </a:r>
          </a:p>
          <a:p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250623" y="1669361"/>
            <a:ext cx="3399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Exemples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Mauvaises conditions de travail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Non-respect des réglementations environnementales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Pollutions générées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684" y="5442962"/>
            <a:ext cx="3964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Exemples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Forte corruption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Non-respect des droits humains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Réglementation environnementale laxiste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342218" y="4455066"/>
            <a:ext cx="227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Pays d’approvisionnement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620ABD-B888-49B2-85E1-37AFB77F0382}"/>
              </a:ext>
            </a:extLst>
          </p:cNvPr>
          <p:cNvSpPr/>
          <p:nvPr/>
        </p:nvSpPr>
        <p:spPr>
          <a:xfrm>
            <a:off x="917684" y="176183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4DBE8139-0017-4580-9F07-783F3EFB0A22}"/>
              </a:ext>
            </a:extLst>
          </p:cNvPr>
          <p:cNvSpPr txBox="1">
            <a:spLocks/>
          </p:cNvSpPr>
          <p:nvPr/>
        </p:nvSpPr>
        <p:spPr>
          <a:xfrm>
            <a:off x="1338408" y="347026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</a:t>
            </a:r>
            <a:r>
              <a:rPr lang="fr-FR" b="1" dirty="0">
                <a:solidFill>
                  <a:srgbClr val="D52B1E"/>
                </a:solidFill>
              </a:rPr>
              <a:t>nalyse des risques : les sources de risques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234A4D5-E1A5-477C-A786-A928C58AC305}"/>
              </a:ext>
            </a:extLst>
          </p:cNvPr>
          <p:cNvSpPr/>
          <p:nvPr/>
        </p:nvSpPr>
        <p:spPr>
          <a:xfrm>
            <a:off x="-140445" y="978001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1D1B97-792D-4414-829F-7B883404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2" y="3428999"/>
            <a:ext cx="2931144" cy="16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1CEFA76-4051-48CA-A62F-B2659A3E1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92" b="27176"/>
          <a:stretch/>
        </p:blipFill>
        <p:spPr>
          <a:xfrm>
            <a:off x="0" y="6188363"/>
            <a:ext cx="3048000" cy="653143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4644FDA-D76F-4B50-956D-0ED3100FFC91}"/>
              </a:ext>
            </a:extLst>
          </p:cNvPr>
          <p:cNvSpPr/>
          <p:nvPr/>
        </p:nvSpPr>
        <p:spPr>
          <a:xfrm>
            <a:off x="917684" y="176183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B0A7078E-8B3D-413E-812C-48400247B772}"/>
              </a:ext>
            </a:extLst>
          </p:cNvPr>
          <p:cNvSpPr txBox="1">
            <a:spLocks/>
          </p:cNvSpPr>
          <p:nvPr/>
        </p:nvSpPr>
        <p:spPr>
          <a:xfrm>
            <a:off x="1087710" y="347026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L’ap</a:t>
            </a:r>
            <a:r>
              <a:rPr lang="fr-FR" b="1" dirty="0">
                <a:solidFill>
                  <a:srgbClr val="D52B1E"/>
                </a:solidFill>
              </a:rPr>
              <a:t>proche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rgbClr val="D52B1E"/>
                </a:solidFill>
              </a:rPr>
              <a:t>en cycle de vie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F4E0B36-40C4-4F3E-81DB-38981BADEB6F}"/>
              </a:ext>
            </a:extLst>
          </p:cNvPr>
          <p:cNvSpPr/>
          <p:nvPr/>
        </p:nvSpPr>
        <p:spPr>
          <a:xfrm>
            <a:off x="-140445" y="978001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728510-B29F-4912-8B5B-1D55D27C4CE0}"/>
              </a:ext>
            </a:extLst>
          </p:cNvPr>
          <p:cNvSpPr/>
          <p:nvPr/>
        </p:nvSpPr>
        <p:spPr>
          <a:xfrm>
            <a:off x="4737538" y="4515801"/>
            <a:ext cx="1358462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3C8B77D-2CAA-4404-97FB-220B552D2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38" y="2356995"/>
            <a:ext cx="5004088" cy="275780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77CAB55-DF73-422F-BE4D-8FB924503000}"/>
              </a:ext>
            </a:extLst>
          </p:cNvPr>
          <p:cNvSpPr/>
          <p:nvPr/>
        </p:nvSpPr>
        <p:spPr>
          <a:xfrm>
            <a:off x="1494038" y="2275125"/>
            <a:ext cx="298027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rgbClr val="000000"/>
                </a:solidFill>
                <a:cs typeface="Calibri" panose="020F0502020204030204" pitchFamily="34" charset="0"/>
              </a:rPr>
              <a:t>Le cycle de vie est l’ensemble des étapes successives et interdépendantes tout au long de la vie d’un produit, d’un ouvrage ou d’un service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A57F27F-DF26-468D-A33A-4D1DD9659718}"/>
              </a:ext>
            </a:extLst>
          </p:cNvPr>
          <p:cNvSpPr/>
          <p:nvPr/>
        </p:nvSpPr>
        <p:spPr>
          <a:xfrm>
            <a:off x="6061401" y="4106691"/>
            <a:ext cx="3600400" cy="1008112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0FC5460-2324-43E9-9EFA-2BAF02139F54}"/>
              </a:ext>
            </a:extLst>
          </p:cNvPr>
          <p:cNvSpPr txBox="1"/>
          <p:nvPr/>
        </p:nvSpPr>
        <p:spPr>
          <a:xfrm>
            <a:off x="6263047" y="5326863"/>
            <a:ext cx="4932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cs typeface="Calibri" panose="020F0502020204030204" pitchFamily="34" charset="0"/>
              </a:rPr>
              <a:t>Economie circulaire</a:t>
            </a:r>
          </a:p>
          <a:p>
            <a:endParaRPr lang="fr-FR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rgbClr val="000000"/>
                </a:solidFill>
                <a:cs typeface="Calibri" panose="020F0502020204030204" pitchFamily="34" charset="0"/>
              </a:rPr>
              <a:t>Périmètre sur lequel se concentre l’approche en TCO</a:t>
            </a:r>
          </a:p>
        </p:txBody>
      </p:sp>
      <p:sp>
        <p:nvSpPr>
          <p:cNvPr id="43" name="Virage 9">
            <a:extLst>
              <a:ext uri="{FF2B5EF4-FFF2-40B4-BE49-F238E27FC236}">
                <a16:creationId xmlns:a16="http://schemas.microsoft.com/office/drawing/2014/main" id="{1E24FE27-A72A-4C15-B9CE-C156F2CCE819}"/>
              </a:ext>
            </a:extLst>
          </p:cNvPr>
          <p:cNvSpPr/>
          <p:nvPr/>
        </p:nvSpPr>
        <p:spPr>
          <a:xfrm rot="10800000">
            <a:off x="7985755" y="5110859"/>
            <a:ext cx="432048" cy="432008"/>
          </a:xfrm>
          <a:prstGeom prst="bentArrow">
            <a:avLst>
              <a:gd name="adj1" fmla="val 17350"/>
              <a:gd name="adj2" fmla="val 30100"/>
              <a:gd name="adj3" fmla="val 25000"/>
              <a:gd name="adj4" fmla="val 43750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FB98FE-FE9C-4D83-939A-2D6484327EFB}"/>
              </a:ext>
            </a:extLst>
          </p:cNvPr>
          <p:cNvSpPr/>
          <p:nvPr/>
        </p:nvSpPr>
        <p:spPr>
          <a:xfrm>
            <a:off x="4737538" y="2275125"/>
            <a:ext cx="4924263" cy="2835734"/>
          </a:xfrm>
          <a:prstGeom prst="rect">
            <a:avLst/>
          </a:prstGeom>
          <a:noFill/>
          <a:ln w="25400" cap="flat" cmpd="sng" algn="ctr">
            <a:solidFill>
              <a:srgbClr val="CC062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1" grpId="0" animBg="1"/>
      <p:bldP spid="42" grpId="0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9542" y="1901189"/>
            <a:ext cx="5336956" cy="3397470"/>
          </a:xfrm>
          <a:prstGeom prst="rect">
            <a:avLst/>
          </a:prstGeom>
          <a:solidFill>
            <a:srgbClr val="21215A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4465" y="2563309"/>
            <a:ext cx="4202366" cy="2745162"/>
          </a:xfrm>
          <a:prstGeom prst="rect">
            <a:avLst/>
          </a:prstGeom>
          <a:solidFill>
            <a:srgbClr val="1B92D1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6390" y="3298129"/>
            <a:ext cx="3295848" cy="2010342"/>
          </a:xfrm>
          <a:prstGeom prst="rect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734622" y="2723587"/>
            <a:ext cx="37501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Coûts du cycle de vie, monétisés  (LCC)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5627821" y="2072026"/>
            <a:ext cx="39593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Coûts du cycle de vie, non monétarisés (LCC)</a:t>
            </a:r>
          </a:p>
        </p:txBody>
      </p:sp>
      <p:sp>
        <p:nvSpPr>
          <p:cNvPr id="8" name="Double flèche horizontale 7"/>
          <p:cNvSpPr/>
          <p:nvPr/>
        </p:nvSpPr>
        <p:spPr>
          <a:xfrm>
            <a:off x="4335752" y="5337053"/>
            <a:ext cx="3346485" cy="469409"/>
          </a:xfrm>
          <a:prstGeom prst="leftRightArrow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Organisation</a:t>
            </a:r>
          </a:p>
        </p:txBody>
      </p:sp>
      <p:sp>
        <p:nvSpPr>
          <p:cNvPr id="9" name="Double flèche horizontale 8"/>
          <p:cNvSpPr/>
          <p:nvPr/>
        </p:nvSpPr>
        <p:spPr>
          <a:xfrm>
            <a:off x="7682238" y="5324814"/>
            <a:ext cx="2024260" cy="469409"/>
          </a:xfrm>
          <a:prstGeom prst="leftRightArrow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Société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1206045" y="2087764"/>
            <a:ext cx="21417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Impacts des externalités non monétisées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1F7AA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223820" y="2780623"/>
            <a:ext cx="22064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Coûts des externalités environnementales et sociales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1225376" y="3613934"/>
            <a:ext cx="21231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Coûts/bénéfices des risques et opportunités</a:t>
            </a:r>
          </a:p>
        </p:txBody>
      </p:sp>
      <p:sp>
        <p:nvSpPr>
          <p:cNvPr id="13" name="Ellipse 12"/>
          <p:cNvSpPr/>
          <p:nvPr/>
        </p:nvSpPr>
        <p:spPr>
          <a:xfrm>
            <a:off x="838200" y="2082581"/>
            <a:ext cx="238939" cy="254397"/>
          </a:xfrm>
          <a:prstGeom prst="ellipse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Ellipse 13"/>
          <p:cNvSpPr/>
          <p:nvPr/>
        </p:nvSpPr>
        <p:spPr>
          <a:xfrm>
            <a:off x="838200" y="2904729"/>
            <a:ext cx="238939" cy="254396"/>
          </a:xfrm>
          <a:prstGeom prst="ellipse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" name="Ellipse 14"/>
          <p:cNvSpPr/>
          <p:nvPr/>
        </p:nvSpPr>
        <p:spPr>
          <a:xfrm>
            <a:off x="837331" y="3732956"/>
            <a:ext cx="239808" cy="254397"/>
          </a:xfrm>
          <a:prstGeom prst="ellipse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6" name="Accolade fermante 15"/>
          <p:cNvSpPr/>
          <p:nvPr/>
        </p:nvSpPr>
        <p:spPr>
          <a:xfrm>
            <a:off x="9782731" y="1941622"/>
            <a:ext cx="265124" cy="1356507"/>
          </a:xfrm>
          <a:prstGeom prst="rightBrac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3131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3479872" y="3736379"/>
            <a:ext cx="630029" cy="192660"/>
          </a:xfrm>
          <a:prstGeom prst="rightArrow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3544592" y="2922363"/>
            <a:ext cx="628180" cy="192660"/>
          </a:xfrm>
          <a:prstGeom prst="rightArrow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3549150" y="2225502"/>
            <a:ext cx="630029" cy="192660"/>
          </a:xfrm>
          <a:prstGeom prst="rightArrow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5774555" y="3476813"/>
            <a:ext cx="16702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Coûts global élargi</a:t>
            </a: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1242758" y="4223286"/>
            <a:ext cx="19102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Acquisition, utilisation</a:t>
            </a:r>
            <a:b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&amp; Coûts de fin de vie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1F7AA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1865309" y="4988771"/>
            <a:ext cx="1662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Prix d'achat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1F7AA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853758" y="4340620"/>
            <a:ext cx="224652" cy="255461"/>
          </a:xfrm>
          <a:prstGeom prst="ellipse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" name="Flèche droite 23"/>
          <p:cNvSpPr/>
          <p:nvPr/>
        </p:nvSpPr>
        <p:spPr>
          <a:xfrm>
            <a:off x="3398156" y="4433240"/>
            <a:ext cx="630029" cy="192660"/>
          </a:xfrm>
          <a:prstGeom prst="rightArrow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lèche droite 24"/>
          <p:cNvSpPr/>
          <p:nvPr/>
        </p:nvSpPr>
        <p:spPr>
          <a:xfrm>
            <a:off x="3382671" y="5025774"/>
            <a:ext cx="630029" cy="192660"/>
          </a:xfrm>
          <a:prstGeom prst="rightArrow">
            <a:avLst/>
          </a:prstGeom>
          <a:solidFill>
            <a:srgbClr val="1E4D9D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85304" y="4057213"/>
            <a:ext cx="2617238" cy="1241747"/>
          </a:xfrm>
          <a:prstGeom prst="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85303" y="4717141"/>
            <a:ext cx="1212935" cy="59025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Prix</a:t>
            </a:r>
          </a:p>
        </p:txBody>
      </p: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4634058" y="4163346"/>
            <a:ext cx="222423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Coût total de possession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(TCO)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0088955" y="233758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ISO 20400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409720" y="5449872"/>
            <a:ext cx="277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Coûts assumés par :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EBDF001-5BFC-455F-9C1A-0A37196539E8}"/>
              </a:ext>
            </a:extLst>
          </p:cNvPr>
          <p:cNvSpPr/>
          <p:nvPr/>
        </p:nvSpPr>
        <p:spPr>
          <a:xfrm>
            <a:off x="917684" y="1761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277E6EA7-5C87-4BD0-B584-C7AAC26114E6}"/>
              </a:ext>
            </a:extLst>
          </p:cNvPr>
          <p:cNvSpPr txBox="1">
            <a:spLocks/>
          </p:cNvSpPr>
          <p:nvPr/>
        </p:nvSpPr>
        <p:spPr>
          <a:xfrm>
            <a:off x="1330802" y="3470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</a:t>
            </a:r>
            <a:r>
              <a:rPr lang="fr-FR" b="1" dirty="0">
                <a:solidFill>
                  <a:srgbClr val="D52B1E"/>
                </a:solidFill>
              </a:rPr>
              <a:t>nalyse des coûts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155B548B-F912-45D8-9ED4-F561967AB902}"/>
              </a:ext>
            </a:extLst>
          </p:cNvPr>
          <p:cNvSpPr/>
          <p:nvPr/>
        </p:nvSpPr>
        <p:spPr>
          <a:xfrm>
            <a:off x="-140445" y="10098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417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086FC12C-6458-4CBD-BA72-1FADB902180D}"/>
              </a:ext>
            </a:extLst>
          </p:cNvPr>
          <p:cNvSpPr/>
          <p:nvPr/>
        </p:nvSpPr>
        <p:spPr>
          <a:xfrm>
            <a:off x="917684" y="1761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8FC5261-E98D-4819-BD3F-9839DE78F185}"/>
              </a:ext>
            </a:extLst>
          </p:cNvPr>
          <p:cNvSpPr txBox="1">
            <a:spLocks/>
          </p:cNvSpPr>
          <p:nvPr/>
        </p:nvSpPr>
        <p:spPr>
          <a:xfrm>
            <a:off x="1330802" y="3470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</a:t>
            </a:r>
            <a:r>
              <a:rPr lang="fr-FR" b="1" dirty="0">
                <a:solidFill>
                  <a:srgbClr val="D52B1E"/>
                </a:solidFill>
              </a:rPr>
              <a:t>nalyse des coûts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D4369B2-EB2F-4345-8E5D-F49D616B75BF}"/>
              </a:ext>
            </a:extLst>
          </p:cNvPr>
          <p:cNvSpPr/>
          <p:nvPr/>
        </p:nvSpPr>
        <p:spPr>
          <a:xfrm>
            <a:off x="-140445" y="10098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FECB480-0091-4671-9089-77D3344DA6F9}"/>
              </a:ext>
            </a:extLst>
          </p:cNvPr>
          <p:cNvSpPr txBox="1"/>
          <p:nvPr/>
        </p:nvSpPr>
        <p:spPr>
          <a:xfrm>
            <a:off x="1068480" y="2335369"/>
            <a:ext cx="30378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cs typeface="Calibri" panose="020F0502020204030204" pitchFamily="34" charset="0"/>
              </a:rPr>
              <a:t>Coûts directs</a:t>
            </a:r>
          </a:p>
          <a:p>
            <a:endParaRPr lang="fr-FR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Prix d’achat /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Accessoires et périphériques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Système d’exploitation  et logiciels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Installation et prise en 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Coût de sauvegarde et transfert des données de l’ancien 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Consommation d’énergie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Maintenance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Support TC et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Extension de garantie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Coût des pièces et extensions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Gestion fin de vie (DEEE)</a:t>
            </a:r>
          </a:p>
          <a:p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DA2974-D48E-425D-A5AA-A8FBE85F6527}"/>
              </a:ext>
            </a:extLst>
          </p:cNvPr>
          <p:cNvSpPr txBox="1"/>
          <p:nvPr/>
        </p:nvSpPr>
        <p:spPr>
          <a:xfrm>
            <a:off x="4388520" y="2335369"/>
            <a:ext cx="23039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cs typeface="Calibri" panose="020F0502020204030204" pitchFamily="34" charset="0"/>
              </a:rPr>
              <a:t>Coûts indirects</a:t>
            </a:r>
          </a:p>
          <a:p>
            <a:endParaRPr lang="fr-FR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TMS et troubles visuels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Frais de gestion du parc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Sauvegarde externe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Perte d’exploitation liée aux défaillances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Perte  ou vol des données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Cyber attaques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6BCB90-C4F6-4704-8871-629E19F55771}"/>
              </a:ext>
            </a:extLst>
          </p:cNvPr>
          <p:cNvSpPr txBox="1"/>
          <p:nvPr/>
        </p:nvSpPr>
        <p:spPr>
          <a:xfrm>
            <a:off x="6943495" y="2336882"/>
            <a:ext cx="28171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cs typeface="Calibri" panose="020F0502020204030204" pitchFamily="34" charset="0"/>
              </a:rPr>
              <a:t>Coûts des externalités</a:t>
            </a:r>
          </a:p>
          <a:p>
            <a:endParaRPr lang="fr-FR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Emission atmosphérique à l’usage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Impacts environnementaux de la fabrication (ressources, biodiversité, déchets, pollutions, GES…)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Impacts sur la santé publique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cs typeface="Calibri" panose="020F0502020204030204" pitchFamily="34" charset="0"/>
              </a:rPr>
              <a:t>Emploi sur le territoire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8" name="Flèche droite 3">
            <a:extLst>
              <a:ext uri="{FF2B5EF4-FFF2-40B4-BE49-F238E27FC236}">
                <a16:creationId xmlns:a16="http://schemas.microsoft.com/office/drawing/2014/main" id="{B2ABCABB-3796-4F77-875E-1FE317970126}"/>
              </a:ext>
            </a:extLst>
          </p:cNvPr>
          <p:cNvSpPr/>
          <p:nvPr/>
        </p:nvSpPr>
        <p:spPr>
          <a:xfrm>
            <a:off x="1214435" y="5287697"/>
            <a:ext cx="8532480" cy="483558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34000">
                <a:srgbClr val="00B050"/>
              </a:gs>
              <a:gs pos="61000">
                <a:srgbClr val="ED7D31"/>
              </a:gs>
              <a:gs pos="100000">
                <a:srgbClr val="C00000"/>
              </a:gs>
            </a:gsLst>
            <a:lin ang="0" scaled="1"/>
            <a:tileRect/>
          </a:gradFill>
          <a:ln w="25400" cap="flat" cmpd="sng" algn="ctr">
            <a:solidFill>
              <a:srgbClr val="00584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2A5B64-8791-4735-BF40-B911DBC9C512}"/>
              </a:ext>
            </a:extLst>
          </p:cNvPr>
          <p:cNvSpPr txBox="1"/>
          <p:nvPr/>
        </p:nvSpPr>
        <p:spPr>
          <a:xfrm>
            <a:off x="5471843" y="5134256"/>
            <a:ext cx="4275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cs typeface="Calibri" panose="020F0502020204030204" pitchFamily="34" charset="0"/>
              </a:rPr>
              <a:t>Niveau de difficulté de prise en compte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9D1A6A-A422-4353-AD8B-EF7CA8EA8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65"/>
          <a:stretch/>
        </p:blipFill>
        <p:spPr>
          <a:xfrm>
            <a:off x="6692472" y="555451"/>
            <a:ext cx="1819921" cy="14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19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086FC12C-6458-4CBD-BA72-1FADB902180D}"/>
              </a:ext>
            </a:extLst>
          </p:cNvPr>
          <p:cNvSpPr/>
          <p:nvPr/>
        </p:nvSpPr>
        <p:spPr>
          <a:xfrm>
            <a:off x="917684" y="1761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8FC5261-E98D-4819-BD3F-9839DE78F185}"/>
              </a:ext>
            </a:extLst>
          </p:cNvPr>
          <p:cNvSpPr txBox="1">
            <a:spLocks/>
          </p:cNvSpPr>
          <p:nvPr/>
        </p:nvSpPr>
        <p:spPr>
          <a:xfrm>
            <a:off x="1330802" y="3470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</a:t>
            </a:r>
            <a:r>
              <a:rPr lang="fr-FR" b="1" dirty="0">
                <a:solidFill>
                  <a:srgbClr val="D52B1E"/>
                </a:solidFill>
              </a:rPr>
              <a:t>nalyse des coûts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D4369B2-EB2F-4345-8E5D-F49D616B75BF}"/>
              </a:ext>
            </a:extLst>
          </p:cNvPr>
          <p:cNvSpPr/>
          <p:nvPr/>
        </p:nvSpPr>
        <p:spPr>
          <a:xfrm>
            <a:off x="-140445" y="10098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9549DE-997C-4B4D-B77C-E935BFF94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9" t="24427" r="30351" b="2846"/>
          <a:stretch/>
        </p:blipFill>
        <p:spPr>
          <a:xfrm>
            <a:off x="2456951" y="1539927"/>
            <a:ext cx="6489979" cy="49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9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1092" t="20630" r="18000" b="4944"/>
          <a:stretch/>
        </p:blipFill>
        <p:spPr>
          <a:xfrm>
            <a:off x="2380130" y="1416127"/>
            <a:ext cx="7059706" cy="5212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1244" y="919122"/>
            <a:ext cx="3545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Exploitation efficace des ressources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3965" y="1541361"/>
            <a:ext cx="2765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Prise en compte l’ensemble du cycle de vie pour minimiser les impacts dès la conception d’un produit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900" y="1351072"/>
            <a:ext cx="5656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principaux domaines d’action de l’économie circulaire</a:t>
            </a:r>
          </a:p>
        </p:txBody>
      </p:sp>
      <p:sp>
        <p:nvSpPr>
          <p:cNvPr id="8" name="Rectangle 7"/>
          <p:cNvSpPr/>
          <p:nvPr/>
        </p:nvSpPr>
        <p:spPr>
          <a:xfrm>
            <a:off x="9451238" y="2988055"/>
            <a:ext cx="2628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Échanges de flux ou une mutualisation des besoins </a:t>
            </a:r>
          </a:p>
        </p:txBody>
      </p:sp>
      <p:sp>
        <p:nvSpPr>
          <p:cNvPr id="9" name="Rectangle 8"/>
          <p:cNvSpPr/>
          <p:nvPr/>
        </p:nvSpPr>
        <p:spPr>
          <a:xfrm>
            <a:off x="7829566" y="4131391"/>
            <a:ext cx="3695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Préférence de l’usage à la possession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 droite 9"/>
          <p:cNvSpPr/>
          <p:nvPr/>
        </p:nvSpPr>
        <p:spPr>
          <a:xfrm rot="18820764">
            <a:off x="8492001" y="1332505"/>
            <a:ext cx="465799" cy="242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8836764" y="2185117"/>
            <a:ext cx="465799" cy="242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èche droite 11"/>
          <p:cNvSpPr/>
          <p:nvPr/>
        </p:nvSpPr>
        <p:spPr>
          <a:xfrm rot="2121705">
            <a:off x="9000347" y="3055267"/>
            <a:ext cx="465799" cy="242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èche droite 12"/>
          <p:cNvSpPr/>
          <p:nvPr/>
        </p:nvSpPr>
        <p:spPr>
          <a:xfrm rot="4807125">
            <a:off x="8492000" y="3901584"/>
            <a:ext cx="465799" cy="242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41064" y="5388813"/>
            <a:ext cx="2711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Prise en compte les impacts à toutes les étapes du cycle de vie du produit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èche droite 14"/>
          <p:cNvSpPr/>
          <p:nvPr/>
        </p:nvSpPr>
        <p:spPr>
          <a:xfrm rot="21376387">
            <a:off x="8467833" y="5856024"/>
            <a:ext cx="465799" cy="242047"/>
          </a:xfrm>
          <a:prstGeom prst="rightArrow">
            <a:avLst/>
          </a:prstGeom>
          <a:solidFill>
            <a:srgbClr val="AEB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èche droite 15"/>
          <p:cNvSpPr/>
          <p:nvPr/>
        </p:nvSpPr>
        <p:spPr>
          <a:xfrm rot="13258760">
            <a:off x="2349037" y="5458195"/>
            <a:ext cx="465799" cy="242047"/>
          </a:xfrm>
          <a:prstGeom prst="rightArrow">
            <a:avLst/>
          </a:prstGeom>
          <a:solidFill>
            <a:srgbClr val="AEB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158" y="4805215"/>
            <a:ext cx="3455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Recours à la réparation, à la vente, au réemploi ou de la réutilisation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5158" y="2815427"/>
            <a:ext cx="2962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Vise à utiliser les matières premières issues de déchets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èche droite 18"/>
          <p:cNvSpPr/>
          <p:nvPr/>
        </p:nvSpPr>
        <p:spPr>
          <a:xfrm rot="8075380">
            <a:off x="2039815" y="2545452"/>
            <a:ext cx="465799" cy="242047"/>
          </a:xfrm>
          <a:prstGeom prst="rightArrow">
            <a:avLst/>
          </a:prstGeom>
          <a:solidFill>
            <a:srgbClr val="EF7203"/>
          </a:solidFill>
          <a:ln>
            <a:solidFill>
              <a:srgbClr val="EF72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9079825-6F23-41C8-9AFD-8B0BB352D770}"/>
              </a:ext>
            </a:extLst>
          </p:cNvPr>
          <p:cNvSpPr/>
          <p:nvPr/>
        </p:nvSpPr>
        <p:spPr>
          <a:xfrm>
            <a:off x="917684" y="176183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56812447-2C14-4AF9-AA38-6B526C00F632}"/>
              </a:ext>
            </a:extLst>
          </p:cNvPr>
          <p:cNvSpPr txBox="1">
            <a:spLocks/>
          </p:cNvSpPr>
          <p:nvPr/>
        </p:nvSpPr>
        <p:spPr>
          <a:xfrm>
            <a:off x="1322118" y="347026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L’é</a:t>
            </a:r>
            <a:r>
              <a:rPr lang="fr-FR" b="1" dirty="0">
                <a:solidFill>
                  <a:srgbClr val="D52B1E"/>
                </a:solidFill>
              </a:rPr>
              <a:t>conomie circulaire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CEDBCB8-1D70-4A90-9309-FDDB6D0D4C2D}"/>
              </a:ext>
            </a:extLst>
          </p:cNvPr>
          <p:cNvSpPr/>
          <p:nvPr/>
        </p:nvSpPr>
        <p:spPr>
          <a:xfrm>
            <a:off x="-140445" y="978001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833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086FC12C-6458-4CBD-BA72-1FADB902180D}"/>
              </a:ext>
            </a:extLst>
          </p:cNvPr>
          <p:cNvSpPr/>
          <p:nvPr/>
        </p:nvSpPr>
        <p:spPr>
          <a:xfrm>
            <a:off x="917684" y="1761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8FC5261-E98D-4819-BD3F-9839DE78F185}"/>
              </a:ext>
            </a:extLst>
          </p:cNvPr>
          <p:cNvSpPr txBox="1">
            <a:spLocks/>
          </p:cNvSpPr>
          <p:nvPr/>
        </p:nvSpPr>
        <p:spPr>
          <a:xfrm>
            <a:off x="1401749" y="3470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Le</a:t>
            </a:r>
            <a:r>
              <a:rPr lang="fr-FR" b="1" dirty="0">
                <a:solidFill>
                  <a:srgbClr val="D52B1E"/>
                </a:solidFill>
              </a:rPr>
              <a:t>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rgbClr val="D52B1E"/>
                </a:solidFill>
              </a:rPr>
              <a:t>principes du numérique responsable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D4369B2-EB2F-4345-8E5D-F49D616B75BF}"/>
              </a:ext>
            </a:extLst>
          </p:cNvPr>
          <p:cNvSpPr/>
          <p:nvPr/>
        </p:nvSpPr>
        <p:spPr>
          <a:xfrm>
            <a:off x="-140445" y="10098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A67BFD-FC78-4DBB-892E-444499D8F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9" t="17971" r="35151" b="5060"/>
          <a:stretch/>
        </p:blipFill>
        <p:spPr>
          <a:xfrm>
            <a:off x="9590029" y="2672256"/>
            <a:ext cx="2278514" cy="31986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9DF150-DB45-4603-A533-4325859FEA11}"/>
              </a:ext>
            </a:extLst>
          </p:cNvPr>
          <p:cNvSpPr/>
          <p:nvPr/>
        </p:nvSpPr>
        <p:spPr>
          <a:xfrm>
            <a:off x="173901" y="1403315"/>
            <a:ext cx="9324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fr-FR" sz="1600" dirty="0"/>
              <a:t> Prendre en compte tout le </a:t>
            </a:r>
            <a:r>
              <a:rPr lang="fr-FR" sz="1600" b="1" dirty="0"/>
              <a:t>cycle de vie des équipements et services numériques</a:t>
            </a:r>
            <a:r>
              <a:rPr lang="fr-FR" sz="1600" dirty="0"/>
              <a:t> et pas seulement leur usage</a:t>
            </a:r>
          </a:p>
          <a:p>
            <a:pPr>
              <a:buFont typeface="+mj-lt"/>
              <a:buAutoNum type="arabicPeriod"/>
            </a:pPr>
            <a:endParaRPr lang="fr-FR" sz="1600" dirty="0"/>
          </a:p>
          <a:p>
            <a:pPr>
              <a:buFont typeface="+mj-lt"/>
              <a:buAutoNum type="arabicPeriod"/>
            </a:pPr>
            <a:r>
              <a:rPr lang="fr-FR" sz="1600" dirty="0"/>
              <a:t> Prendre en compte tous l</a:t>
            </a:r>
            <a:r>
              <a:rPr lang="fr-FR" sz="1600" b="1" dirty="0"/>
              <a:t>es impacts environnementaux et pas uniquement les émissions de gaz à effet de serre</a:t>
            </a:r>
          </a:p>
          <a:p>
            <a:pPr>
              <a:buFont typeface="+mj-lt"/>
              <a:buAutoNum type="arabicPeriod"/>
            </a:pPr>
            <a:endParaRPr lang="fr-FR" sz="1600" b="1" dirty="0"/>
          </a:p>
          <a:p>
            <a:pPr>
              <a:buFont typeface="+mj-lt"/>
              <a:buAutoNum type="arabicPeriod"/>
            </a:pPr>
            <a:r>
              <a:rPr lang="fr-FR" sz="1600" dirty="0"/>
              <a:t> Prendre en considération</a:t>
            </a:r>
            <a:r>
              <a:rPr lang="fr-FR" sz="1600" b="1" dirty="0"/>
              <a:t> les aspects sociaux</a:t>
            </a:r>
            <a:r>
              <a:rPr lang="fr-FR" sz="1600" dirty="0"/>
              <a:t> (conditions de travail, rémunération adaptée selon le niveau de vie du produit, sécurité, etc…)</a:t>
            </a:r>
          </a:p>
          <a:p>
            <a:pPr>
              <a:buFont typeface="+mj-lt"/>
              <a:buAutoNum type="arabicPeriod"/>
            </a:pPr>
            <a:endParaRPr lang="fr-FR" sz="1600" dirty="0"/>
          </a:p>
          <a:p>
            <a:pPr>
              <a:buFont typeface="+mj-lt"/>
              <a:buAutoNum type="arabicPeriod"/>
            </a:pPr>
            <a:r>
              <a:rPr lang="fr-FR" sz="1600" dirty="0"/>
              <a:t> S’inscrire dans une logique de sobriété : refuser, Réduire, Réemployer, Recycler</a:t>
            </a:r>
          </a:p>
          <a:p>
            <a:pPr>
              <a:buFont typeface="+mj-lt"/>
              <a:buAutoNum type="arabicPeriod"/>
            </a:pPr>
            <a:endParaRPr lang="fr-FR" sz="1600" dirty="0"/>
          </a:p>
          <a:p>
            <a:pPr>
              <a:buFont typeface="+mj-lt"/>
              <a:buAutoNum type="arabicPeriod"/>
            </a:pPr>
            <a:r>
              <a:rPr lang="fr-FR" sz="1600" dirty="0"/>
              <a:t> Se méfier de l’effet de rebond : les bénéfices des économies d’énergie attendues peuvent aboutissent à des surconsommations, à cause d’une adaptation des comportements</a:t>
            </a:r>
          </a:p>
          <a:p>
            <a:pPr>
              <a:buFont typeface="+mj-lt"/>
              <a:buAutoNum type="arabicPeriod"/>
            </a:pPr>
            <a:endParaRPr lang="fr-FR" sz="1600" dirty="0"/>
          </a:p>
          <a:p>
            <a:pPr>
              <a:buFont typeface="+mj-lt"/>
              <a:buAutoNum type="arabicPeriod"/>
            </a:pPr>
            <a:r>
              <a:rPr lang="fr-FR" sz="1600" dirty="0"/>
              <a:t> Ne pas négliger les mesures dont on ne sait pas ou peu quantifier les gains </a:t>
            </a:r>
          </a:p>
          <a:p>
            <a:pPr>
              <a:buFont typeface="+mj-lt"/>
              <a:buAutoNum type="arabicPeriod"/>
            </a:pPr>
            <a:endParaRPr lang="fr-FR" sz="1600" dirty="0"/>
          </a:p>
          <a:p>
            <a:pPr>
              <a:buFont typeface="+mj-lt"/>
              <a:buAutoNum type="arabicPeriod"/>
            </a:pPr>
            <a:r>
              <a:rPr lang="fr-FR" sz="1600" dirty="0"/>
              <a:t> Hiérarchiser les bonnes pratiques à mettre en place au vu de leur potentiel de réduction des répercussions sur l’environnement. </a:t>
            </a:r>
          </a:p>
          <a:p>
            <a:pPr>
              <a:buFont typeface="+mj-lt"/>
              <a:buAutoNum type="arabicPeriod"/>
            </a:pPr>
            <a:endParaRPr lang="fr-FR" sz="1600" dirty="0"/>
          </a:p>
          <a:p>
            <a:pPr>
              <a:buFont typeface="+mj-lt"/>
              <a:buAutoNum type="arabicPeriod"/>
            </a:pPr>
            <a:r>
              <a:rPr lang="fr-FR" sz="1600" dirty="0"/>
              <a:t> S’attacher à replacer la démarche « Numérique responsable » dans une stratégie globale de réduction des impacts environnementaux et sociaux négatifs des activités de l’organisation.</a:t>
            </a:r>
          </a:p>
        </p:txBody>
      </p:sp>
    </p:spTree>
    <p:extLst>
      <p:ext uri="{BB962C8B-B14F-4D97-AF65-F5344CB8AC3E}">
        <p14:creationId xmlns:p14="http://schemas.microsoft.com/office/powerpoint/2010/main" val="1355828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55747" b="58280"/>
          <a:stretch/>
        </p:blipFill>
        <p:spPr>
          <a:xfrm>
            <a:off x="6211078" y="1474082"/>
            <a:ext cx="3227006" cy="19969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16080" r="43997" b="58280"/>
          <a:stretch/>
        </p:blipFill>
        <p:spPr>
          <a:xfrm>
            <a:off x="3281264" y="1470418"/>
            <a:ext cx="2911151" cy="1996905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6192415" y="1690688"/>
            <a:ext cx="18663" cy="44307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397000" y="3489176"/>
            <a:ext cx="468189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Réaliser une analyse approfondie du marché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Définir des spécifications précises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S’appuyer sur des référentiels (normes, labels…)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Adopter une approche en mieux-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disance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Pondérer les critères RSE en fonction des enjeux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324600" y="3467323"/>
            <a:ext cx="52705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Exercer son pouvoir d’influence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Imposer des spécifications de rupture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Définir des conditions d’exécution avec des pénalités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Coopérer au développement de solutions innovantes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Equilibrer la relation client/fournisseur (pérennité)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86FC12C-6458-4CBD-BA72-1FADB902180D}"/>
              </a:ext>
            </a:extLst>
          </p:cNvPr>
          <p:cNvSpPr/>
          <p:nvPr/>
        </p:nvSpPr>
        <p:spPr>
          <a:xfrm>
            <a:off x="917684" y="1761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8FC5261-E98D-4819-BD3F-9839DE78F185}"/>
              </a:ext>
            </a:extLst>
          </p:cNvPr>
          <p:cNvSpPr txBox="1">
            <a:spLocks/>
          </p:cNvSpPr>
          <p:nvPr/>
        </p:nvSpPr>
        <p:spPr>
          <a:xfrm>
            <a:off x="1299980" y="3470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mment répondre à ses ambitions ?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D4369B2-EB2F-4345-8E5D-F49D616B75BF}"/>
              </a:ext>
            </a:extLst>
          </p:cNvPr>
          <p:cNvSpPr/>
          <p:nvPr/>
        </p:nvSpPr>
        <p:spPr>
          <a:xfrm>
            <a:off x="-140445" y="10098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8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18346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4817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D63511BC-1BB6-46B9-A93A-EB353CB1FC4F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13C155-4065-48F6-B2CB-9BE725113C29}"/>
              </a:ext>
            </a:extLst>
          </p:cNvPr>
          <p:cNvSpPr txBox="1">
            <a:spLocks/>
          </p:cNvSpPr>
          <p:nvPr/>
        </p:nvSpPr>
        <p:spPr>
          <a:xfrm>
            <a:off x="1362379" y="365125"/>
            <a:ext cx="110469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Av</a:t>
            </a:r>
            <a:r>
              <a:rPr lang="fr-FR" b="1" dirty="0">
                <a:solidFill>
                  <a:srgbClr val="D52B1E"/>
                </a:solidFill>
              </a:rPr>
              <a:t>ant propos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C8AF441-F0CC-4AF3-A936-32A6A566D501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FBB6FD-5A34-4C6F-A17F-BF0C4B3AEF74}"/>
              </a:ext>
            </a:extLst>
          </p:cNvPr>
          <p:cNvSpPr/>
          <p:nvPr/>
        </p:nvSpPr>
        <p:spPr>
          <a:xfrm>
            <a:off x="657545" y="1459414"/>
            <a:ext cx="9390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EEE (équipements électriques et électroniques) au sens du code de l’environnement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865F8E-D749-473D-82B1-1F5D5A8B1210}"/>
              </a:ext>
            </a:extLst>
          </p:cNvPr>
          <p:cNvSpPr/>
          <p:nvPr/>
        </p:nvSpPr>
        <p:spPr>
          <a:xfrm>
            <a:off x="657545" y="1954272"/>
            <a:ext cx="112296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On entend par "équipements électriques et électroniques" les équipements fonctionnant grâce à des courants électriques ou à des champs électromagnétiques, ainsi que les équipements de production, de transfert et de mesure de ces courants et champs, conçus pour être utilisés à une tension ne dépassant pas 1 000 volts en courant alternatif et 1 500 volts en courant continu et qui relèvent des catégories d'appareils suivantes 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Gros appareils ménagers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Petits appareils ménagers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Equipements informatiques et de télécommunications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Matériel grand public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Matériel d'éclairage, à l'exception des appareils d'éclairage domestique et des ampoules à filament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Outils électriques et électroniques (à l'exception des gros outils industriels fixes)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Jouets, équipements de loisir et de sport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Dispositifs médicaux (à l'exception de tous les produits implantés ou infectés)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Instruments de surveillance et de contrôle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Distributeurs automatiques.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98EB7E-D955-42A3-8DC5-ADA1139E4115}"/>
              </a:ext>
            </a:extLst>
          </p:cNvPr>
          <p:cNvSpPr/>
          <p:nvPr/>
        </p:nvSpPr>
        <p:spPr>
          <a:xfrm>
            <a:off x="541105" y="6201589"/>
            <a:ext cx="11229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Une partie du code de l'environnement correspond à la transcription en droit français des directives européennes 2002/96/CE (DEEE) et 2002/95/CE (RoHS)</a:t>
            </a:r>
          </a:p>
        </p:txBody>
      </p:sp>
    </p:spTree>
    <p:extLst>
      <p:ext uri="{BB962C8B-B14F-4D97-AF65-F5344CB8AC3E}">
        <p14:creationId xmlns:p14="http://schemas.microsoft.com/office/powerpoint/2010/main" val="1916562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086FC12C-6458-4CBD-BA72-1FADB902180D}"/>
              </a:ext>
            </a:extLst>
          </p:cNvPr>
          <p:cNvSpPr/>
          <p:nvPr/>
        </p:nvSpPr>
        <p:spPr>
          <a:xfrm>
            <a:off x="917684" y="1761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8FC5261-E98D-4819-BD3F-9839DE78F185}"/>
              </a:ext>
            </a:extLst>
          </p:cNvPr>
          <p:cNvSpPr txBox="1">
            <a:spLocks/>
          </p:cNvSpPr>
          <p:nvPr/>
        </p:nvSpPr>
        <p:spPr>
          <a:xfrm>
            <a:off x="1361624" y="347025"/>
            <a:ext cx="108537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/>
                </a:solidFill>
                <a:latin typeface="Calibri Light" panose="020F0302020204030204"/>
              </a:rPr>
              <a:t>P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ur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conclure 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D4369B2-EB2F-4345-8E5D-F49D616B75BF}"/>
              </a:ext>
            </a:extLst>
          </p:cNvPr>
          <p:cNvSpPr/>
          <p:nvPr/>
        </p:nvSpPr>
        <p:spPr>
          <a:xfrm>
            <a:off x="-140445" y="10098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51D5B38-0903-493C-9D43-EC1B3DFD2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276"/>
          <a:stretch/>
        </p:blipFill>
        <p:spPr>
          <a:xfrm>
            <a:off x="4910144" y="2194917"/>
            <a:ext cx="2712645" cy="27104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C53AD2-4A7E-41AC-89BE-4C50DF179FE0}"/>
              </a:ext>
            </a:extLst>
          </p:cNvPr>
          <p:cNvSpPr txBox="1"/>
          <p:nvPr/>
        </p:nvSpPr>
        <p:spPr>
          <a:xfrm>
            <a:off x="4910144" y="5373385"/>
            <a:ext cx="7100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D52B1E"/>
                </a:solidFill>
              </a:rPr>
              <a:t>Merci de votre participation !</a:t>
            </a:r>
          </a:p>
        </p:txBody>
      </p:sp>
    </p:spTree>
    <p:extLst>
      <p:ext uri="{BB962C8B-B14F-4D97-AF65-F5344CB8AC3E}">
        <p14:creationId xmlns:p14="http://schemas.microsoft.com/office/powerpoint/2010/main" val="225414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D63511BC-1BB6-46B9-A93A-EB353CB1FC4F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13C155-4065-48F6-B2CB-9BE725113C29}"/>
              </a:ext>
            </a:extLst>
          </p:cNvPr>
          <p:cNvSpPr txBox="1">
            <a:spLocks/>
          </p:cNvSpPr>
          <p:nvPr/>
        </p:nvSpPr>
        <p:spPr>
          <a:xfrm>
            <a:off x="1422154" y="365125"/>
            <a:ext cx="110469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</a:t>
            </a:r>
            <a:r>
              <a:rPr lang="fr-FR" b="1" dirty="0">
                <a:solidFill>
                  <a:srgbClr val="D52B1E"/>
                </a:solidFill>
              </a:rPr>
              <a:t>ésentation du dispositif et du programme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C8AF441-F0CC-4AF3-A936-32A6A566D501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EC158033-0052-4796-BA5E-9F6908075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973580"/>
              </p:ext>
            </p:extLst>
          </p:nvPr>
        </p:nvGraphicFramePr>
        <p:xfrm>
          <a:off x="3117273" y="1575882"/>
          <a:ext cx="6214506" cy="5393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AF5E539-4E94-49FA-9FD9-7AF55B9D97E7}"/>
              </a:ext>
            </a:extLst>
          </p:cNvPr>
          <p:cNvSpPr/>
          <p:nvPr/>
        </p:nvSpPr>
        <p:spPr>
          <a:xfrm>
            <a:off x="421240" y="2630184"/>
            <a:ext cx="2024009" cy="2137025"/>
          </a:xfrm>
          <a:prstGeom prst="rect">
            <a:avLst/>
          </a:prstGeom>
          <a:solidFill>
            <a:schemeClr val="bg1"/>
          </a:solidFill>
          <a:ln w="31750"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D52B1E"/>
                </a:solidFill>
              </a:rPr>
              <a:t>Réunion de</a:t>
            </a: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D52B1E"/>
                </a:solidFill>
              </a:rPr>
              <a:t>sensibilisation</a:t>
            </a:r>
          </a:p>
        </p:txBody>
      </p:sp>
      <p:sp>
        <p:nvSpPr>
          <p:cNvPr id="10" name="Rectangle : carré corné 9">
            <a:extLst>
              <a:ext uri="{FF2B5EF4-FFF2-40B4-BE49-F238E27FC236}">
                <a16:creationId xmlns:a16="http://schemas.microsoft.com/office/drawing/2014/main" id="{27026294-629B-4E96-B9D9-8C0ED8C76209}"/>
              </a:ext>
            </a:extLst>
          </p:cNvPr>
          <p:cNvSpPr/>
          <p:nvPr/>
        </p:nvSpPr>
        <p:spPr>
          <a:xfrm>
            <a:off x="9652469" y="1568387"/>
            <a:ext cx="1520577" cy="1204645"/>
          </a:xfrm>
          <a:prstGeom prst="foldedCorner">
            <a:avLst/>
          </a:prstGeom>
          <a:solidFill>
            <a:srgbClr val="D52B1E"/>
          </a:solidFill>
          <a:ln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Clauses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8D8ECD-88E2-479E-AF57-8239044D0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1779" y="3318625"/>
            <a:ext cx="2195659" cy="2022967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B15E99D-55DC-4207-AE14-9BA3D5F5AE86}"/>
              </a:ext>
            </a:extLst>
          </p:cNvPr>
          <p:cNvSpPr/>
          <p:nvPr/>
        </p:nvSpPr>
        <p:spPr>
          <a:xfrm>
            <a:off x="10171417" y="2773032"/>
            <a:ext cx="452063" cy="647273"/>
          </a:xfrm>
          <a:prstGeom prst="downArrow">
            <a:avLst/>
          </a:prstGeom>
          <a:solidFill>
            <a:srgbClr val="D52B1E"/>
          </a:solidFill>
          <a:ln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32BCF0F-703A-4158-AD6A-013DE75B5FFF}"/>
              </a:ext>
            </a:extLst>
          </p:cNvPr>
          <p:cNvSpPr txBox="1"/>
          <p:nvPr/>
        </p:nvSpPr>
        <p:spPr>
          <a:xfrm>
            <a:off x="10623480" y="5289613"/>
            <a:ext cx="103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BAO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71CDF25F-4D00-4D33-B83E-C248E21C504C}"/>
              </a:ext>
            </a:extLst>
          </p:cNvPr>
          <p:cNvSpPr/>
          <p:nvPr/>
        </p:nvSpPr>
        <p:spPr>
          <a:xfrm>
            <a:off x="2539531" y="2494051"/>
            <a:ext cx="396231" cy="2407284"/>
          </a:xfrm>
          <a:prstGeom prst="rightBrace">
            <a:avLst/>
          </a:prstGeom>
          <a:ln w="254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angle droit 1">
            <a:extLst>
              <a:ext uri="{FF2B5EF4-FFF2-40B4-BE49-F238E27FC236}">
                <a16:creationId xmlns:a16="http://schemas.microsoft.com/office/drawing/2014/main" id="{318A0CA8-A8AC-4495-914B-14DFE5FC31D1}"/>
              </a:ext>
            </a:extLst>
          </p:cNvPr>
          <p:cNvSpPr/>
          <p:nvPr/>
        </p:nvSpPr>
        <p:spPr>
          <a:xfrm rot="5400000">
            <a:off x="3405346" y="4191387"/>
            <a:ext cx="396231" cy="277444"/>
          </a:xfrm>
          <a:prstGeom prst="bentUpArrow">
            <a:avLst>
              <a:gd name="adj1" fmla="val 7344"/>
              <a:gd name="adj2" fmla="val 25000"/>
              <a:gd name="adj3" fmla="val 25000"/>
            </a:avLst>
          </a:prstGeom>
          <a:solidFill>
            <a:srgbClr val="D52B1E"/>
          </a:solidFill>
          <a:ln>
            <a:solidFill>
              <a:srgbClr val="D52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20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D63511BC-1BB6-46B9-A93A-EB353CB1FC4F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13C155-4065-48F6-B2CB-9BE725113C29}"/>
              </a:ext>
            </a:extLst>
          </p:cNvPr>
          <p:cNvSpPr txBox="1">
            <a:spLocks/>
          </p:cNvSpPr>
          <p:nvPr/>
        </p:nvSpPr>
        <p:spPr>
          <a:xfrm>
            <a:off x="1145074" y="365125"/>
            <a:ext cx="110469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L’ar</a:t>
            </a:r>
            <a:r>
              <a:rPr lang="fr-FR" b="1" dirty="0">
                <a:solidFill>
                  <a:srgbClr val="D52B1E"/>
                </a:solidFill>
              </a:rPr>
              <a:t>ticulation de cette première réunion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C8AF441-F0CC-4AF3-A936-32A6A566D501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BA300-1278-4B1B-84D1-3F70AE7105DA}"/>
              </a:ext>
            </a:extLst>
          </p:cNvPr>
          <p:cNvSpPr txBox="1"/>
          <p:nvPr/>
        </p:nvSpPr>
        <p:spPr>
          <a:xfrm>
            <a:off x="794393" y="1620465"/>
            <a:ext cx="89223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Introduction aux achats responsables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Pourquoi parle-t-on d’achats responsables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Qu’est-ce que c’est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Quels sont les enjeux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contexte normatif et réglementaire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17C06A-A41A-4AA9-BC62-0BB79B51DC72}"/>
              </a:ext>
            </a:extLst>
          </p:cNvPr>
          <p:cNvSpPr/>
          <p:nvPr/>
        </p:nvSpPr>
        <p:spPr>
          <a:xfrm>
            <a:off x="6456218" y="213633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2.   Construire une stratégie d’achat pertinente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Analyse du besoin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Analyse du marché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Analyse des risques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Analyse des coûts</a:t>
            </a:r>
          </a:p>
          <a:p>
            <a:endParaRPr lang="fr-FR" dirty="0"/>
          </a:p>
          <a:p>
            <a:r>
              <a:rPr lang="fr-FR" dirty="0"/>
              <a:t>3.   Des pistes pour avancer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référentiels reconnus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numérique responsable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L’économie circulaire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712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D63511BC-1BB6-46B9-A93A-EB353CB1FC4F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13C155-4065-48F6-B2CB-9BE725113C29}"/>
              </a:ext>
            </a:extLst>
          </p:cNvPr>
          <p:cNvSpPr txBox="1">
            <a:spLocks/>
          </p:cNvSpPr>
          <p:nvPr/>
        </p:nvSpPr>
        <p:spPr>
          <a:xfrm>
            <a:off x="1209726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Un </a:t>
            </a:r>
            <a:r>
              <a:rPr lang="fr-FR" b="1" dirty="0">
                <a:solidFill>
                  <a:srgbClr val="D52B1E"/>
                </a:solidFill>
              </a:rPr>
              <a:t>modèle économique qui atteint ses limites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C8AF441-F0CC-4AF3-A936-32A6A566D501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268707F-30C7-4365-8838-7234195F5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12" y="1027906"/>
            <a:ext cx="7292442" cy="35682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CBC30E-6C46-458D-871E-26F700FA1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88" b="13858"/>
          <a:stretch/>
        </p:blipFill>
        <p:spPr>
          <a:xfrm>
            <a:off x="2005505" y="3560250"/>
            <a:ext cx="5048937" cy="27941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96F0C5-CC76-4E9B-BF0B-66F99D4712B4}"/>
              </a:ext>
            </a:extLst>
          </p:cNvPr>
          <p:cNvSpPr/>
          <p:nvPr/>
        </p:nvSpPr>
        <p:spPr>
          <a:xfrm>
            <a:off x="7467374" y="5234338"/>
            <a:ext cx="4376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Entre 1961 et 2007, en Amérique du Nord la population à augmenter de 40 % pendant que son empreinte écologique a bondi, elle, de 160 %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0FAC03-08D3-40A6-BE0C-357A0BEE3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403" y="1690688"/>
            <a:ext cx="2432871" cy="310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ache4.asset-cache.net/xc/144230892.jpg?v=2&amp;c=IWSAsset&amp;k=2&amp;d=Gq7N-WvpmcwXs1ejzfa8TXJFBJgDleKJEVCc9gsAUD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86" y="1997593"/>
            <a:ext cx="2265133" cy="1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45366" y="2039824"/>
            <a:ext cx="4539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améliorer la qualité, Henry Ford décide de posséder, d’exploiter et de coordonner toutes les ressources nécessaires à la production de ses voitures. Le système est mis en place en 1927 avec la Model A.</a:t>
            </a:r>
          </a:p>
        </p:txBody>
      </p:sp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91" y="4284612"/>
            <a:ext cx="4476793" cy="22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137082" y="3536349"/>
            <a:ext cx="4706398" cy="50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u="none" kern="1200">
                <a:solidFill>
                  <a:srgbClr val="009999"/>
                </a:solidFill>
                <a:latin typeface="Arial Black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fr-FR" sz="2400" dirty="0">
                <a:solidFill>
                  <a:srgbClr val="D52B1E"/>
                </a:solidFill>
                <a:latin typeface="Calibri Light" panose="020F0302020204030204"/>
              </a:rPr>
              <a:t>…à la sous-traitance en chaîne</a:t>
            </a:r>
          </a:p>
        </p:txBody>
      </p:sp>
      <p:pic>
        <p:nvPicPr>
          <p:cNvPr id="7" name="Picture 14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62" y="3908302"/>
            <a:ext cx="1496881" cy="257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676430" y="1435746"/>
            <a:ext cx="6839744" cy="50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u="none" kern="1200">
                <a:solidFill>
                  <a:srgbClr val="009999"/>
                </a:solidFill>
                <a:latin typeface="Arial Black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fr-FR" sz="2400" dirty="0">
                <a:solidFill>
                  <a:srgbClr val="D52B1E"/>
                </a:solidFill>
                <a:latin typeface="Calibri Light" panose="020F0302020204030204"/>
              </a:rPr>
              <a:t>De l’intégration verticale…</a:t>
            </a:r>
          </a:p>
        </p:txBody>
      </p:sp>
      <p:pic>
        <p:nvPicPr>
          <p:cNvPr id="9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57" y="3551257"/>
            <a:ext cx="1104369" cy="49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5744873" y="4031585"/>
            <a:ext cx="4820137" cy="755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558412" y="1902751"/>
            <a:ext cx="4919655" cy="76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16435" y="3587822"/>
            <a:ext cx="4100399" cy="570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44193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63511BC-1BB6-46B9-A93A-EB353CB1FC4F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13C155-4065-48F6-B2CB-9BE725113C29}"/>
              </a:ext>
            </a:extLst>
          </p:cNvPr>
          <p:cNvSpPr txBox="1">
            <a:spLocks/>
          </p:cNvSpPr>
          <p:nvPr/>
        </p:nvSpPr>
        <p:spPr>
          <a:xfrm>
            <a:off x="858748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L’évo</a:t>
            </a:r>
            <a:r>
              <a:rPr lang="fr-FR" b="1" dirty="0">
                <a:solidFill>
                  <a:srgbClr val="D52B1E"/>
                </a:solidFill>
              </a:rPr>
              <a:t>lution des modèles d’échanges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b="1" dirty="0">
              <a:solidFill>
                <a:srgbClr val="D52B1E"/>
              </a:solidFill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C8AF441-F0CC-4AF3-A936-32A6A566D501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16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44219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55261 -0.00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2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69" y="3220228"/>
            <a:ext cx="3886393" cy="205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07976" y="1587625"/>
            <a:ext cx="44644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  <a:latin typeface="Calibri Light" panose="020F0302020204030204"/>
              </a:rPr>
              <a:t>Externalisation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  <a:latin typeface="Calibri Light" panose="020F0302020204030204"/>
              </a:rPr>
              <a:t>Se recentrer sur son cœur de métier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  <a:latin typeface="Calibri Light" panose="020F0302020204030204"/>
              </a:rPr>
              <a:t>Capter le savoir faire et l’innovation</a:t>
            </a: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fr-FR" sz="1600" b="1" dirty="0">
                <a:solidFill>
                  <a:prstClr val="black"/>
                </a:solidFill>
                <a:latin typeface="Calibri Light" panose="020F0302020204030204"/>
              </a:rPr>
              <a:t>Mondialisation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  <a:latin typeface="Calibri Light" panose="020F0302020204030204"/>
              </a:rPr>
              <a:t>Rechercher de la compétitivité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34430" y="3193299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échanges de plus en plus complexes car de plus en plus impliqués dans les décisions stratégiques.</a:t>
            </a:r>
          </a:p>
          <a:p>
            <a:endParaRPr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responsabilité de la fonction achats vis-à-vis du risque s’est parallèlement intensifiée.</a:t>
            </a:r>
          </a:p>
          <a:p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Flèche droite 5"/>
          <p:cNvSpPr/>
          <p:nvPr/>
        </p:nvSpPr>
        <p:spPr>
          <a:xfrm rot="16200000">
            <a:off x="2622702" y="4908871"/>
            <a:ext cx="720080" cy="504056"/>
          </a:xfrm>
          <a:prstGeom prst="rightArrow">
            <a:avLst/>
          </a:prstGeom>
          <a:solidFill>
            <a:srgbClr val="144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 rot="5400000">
            <a:off x="2944033" y="2640809"/>
            <a:ext cx="720080" cy="504056"/>
          </a:xfrm>
          <a:prstGeom prst="rightArrow">
            <a:avLst/>
          </a:prstGeom>
          <a:solidFill>
            <a:srgbClr val="144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326455" y="1551473"/>
            <a:ext cx="334828" cy="36004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9" name="Ellipse 8"/>
          <p:cNvSpPr/>
          <p:nvPr/>
        </p:nvSpPr>
        <p:spPr>
          <a:xfrm>
            <a:off x="1120182" y="5530463"/>
            <a:ext cx="334828" cy="36004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Picture 2" descr="http://bxl1.free.fr/cevennes/P1070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00" y="2115295"/>
            <a:ext cx="1197105" cy="80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3" y="2486413"/>
            <a:ext cx="1164827" cy="7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38" y="2870212"/>
            <a:ext cx="1208012" cy="7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http://www.jolpress.com/sites/default/files/styles/article_content_big/public/field/image/usine_pour_app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7" y="4378224"/>
            <a:ext cx="1343145" cy="89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://www.notre-planete.info/actualites/images/pollution/pollution_Chi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72" y="5607310"/>
            <a:ext cx="1147726" cy="87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http://www.notre-planete.info/actualites/images/pollution/pollution_dong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40" y="4533472"/>
            <a:ext cx="1284067" cy="85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http://sciencepasteur.pbworks.com/f/1329669943/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19" y="5138794"/>
            <a:ext cx="1335328" cy="897081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à coins arrondis 17"/>
          <p:cNvSpPr/>
          <p:nvPr/>
        </p:nvSpPr>
        <p:spPr>
          <a:xfrm>
            <a:off x="6750323" y="1195830"/>
            <a:ext cx="3594237" cy="704744"/>
          </a:xfrm>
          <a:prstGeom prst="round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fr-FR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moyenne, 65 % du CA des entreprises passent par les achats.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742243" y="5077472"/>
            <a:ext cx="3594237" cy="1169396"/>
          </a:xfrm>
          <a:prstGeom prst="round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fr-FR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 d’une étude, les 400 responsables de chaines d’approvisionnement interrogés ont tous reconnu que la visibilité qu’ils avaient sur leur chaine était mauvaise.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3C7CDEE-1081-4A99-89C6-3012098D4372}"/>
              </a:ext>
            </a:extLst>
          </p:cNvPr>
          <p:cNvSpPr/>
          <p:nvPr/>
        </p:nvSpPr>
        <p:spPr>
          <a:xfrm>
            <a:off x="917684" y="194282"/>
            <a:ext cx="1087821" cy="1056290"/>
          </a:xfrm>
          <a:prstGeom prst="ellipse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1EE18A22-1E37-4072-8662-B8EBE60444E7}"/>
              </a:ext>
            </a:extLst>
          </p:cNvPr>
          <p:cNvSpPr txBox="1">
            <a:spLocks/>
          </p:cNvSpPr>
          <p:nvPr/>
        </p:nvSpPr>
        <p:spPr>
          <a:xfrm>
            <a:off x="1033406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Des </a:t>
            </a:r>
            <a:r>
              <a:rPr lang="fr-FR" b="1" dirty="0">
                <a:solidFill>
                  <a:srgbClr val="D52B1E"/>
                </a:solidFill>
              </a:rPr>
              <a:t>échanges de plus en plus complexes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F0E74B92-75B0-422D-8E97-678F50D571DD}"/>
              </a:ext>
            </a:extLst>
          </p:cNvPr>
          <p:cNvSpPr/>
          <p:nvPr/>
        </p:nvSpPr>
        <p:spPr>
          <a:xfrm>
            <a:off x="-140445" y="1027906"/>
            <a:ext cx="3916136" cy="167924"/>
          </a:xfrm>
          <a:prstGeom prst="arc">
            <a:avLst/>
          </a:prstGeom>
          <a:ln w="508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17">
            <a:extLst>
              <a:ext uri="{FF2B5EF4-FFF2-40B4-BE49-F238E27FC236}">
                <a16:creationId xmlns:a16="http://schemas.microsoft.com/office/drawing/2014/main" id="{7D7AD7B9-567B-43D9-A90E-3B962AA75811}"/>
              </a:ext>
            </a:extLst>
          </p:cNvPr>
          <p:cNvSpPr/>
          <p:nvPr/>
        </p:nvSpPr>
        <p:spPr>
          <a:xfrm>
            <a:off x="6750323" y="2052017"/>
            <a:ext cx="3594237" cy="704744"/>
          </a:xfrm>
          <a:prstGeom prst="round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fr-FR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L’achat public, c’est près de 200 milliards de dépenses annuelles.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3D1A54B-8D86-488B-834C-E504EA11F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2" y="3100826"/>
            <a:ext cx="1281173" cy="8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8" grpId="0" animBg="1"/>
      <p:bldP spid="19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Jusqu’alors, des drames souvent impunis…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62" y="2377441"/>
            <a:ext cx="7170274" cy="37675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05841" y="1690688"/>
            <a:ext cx="817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toujours les même plaidoiries des sociétés incriminées ! </a:t>
            </a:r>
          </a:p>
        </p:txBody>
      </p:sp>
      <p:sp>
        <p:nvSpPr>
          <p:cNvPr id="5" name="Bulle ronde 4"/>
          <p:cNvSpPr/>
          <p:nvPr/>
        </p:nvSpPr>
        <p:spPr>
          <a:xfrm>
            <a:off x="182880" y="2518118"/>
            <a:ext cx="1885071" cy="1266092"/>
          </a:xfrm>
          <a:prstGeom prst="wedgeEllipseCallout">
            <a:avLst>
              <a:gd name="adj1" fmla="val -60385"/>
              <a:gd name="adj2" fmla="val 11694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Ben, je ne savais pas !</a:t>
            </a:r>
          </a:p>
        </p:txBody>
      </p:sp>
      <p:sp>
        <p:nvSpPr>
          <p:cNvPr id="6" name="Bulle ronde 5"/>
          <p:cNvSpPr/>
          <p:nvPr/>
        </p:nvSpPr>
        <p:spPr>
          <a:xfrm>
            <a:off x="9929447" y="2518118"/>
            <a:ext cx="1885071" cy="1266092"/>
          </a:xfrm>
          <a:prstGeom prst="wedgeEllipseCallout">
            <a:avLst>
              <a:gd name="adj1" fmla="val 70958"/>
              <a:gd name="adj2" fmla="val 12694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 n’est pas moi, c’est lui!</a:t>
            </a:r>
          </a:p>
        </p:txBody>
      </p:sp>
    </p:spTree>
    <p:extLst>
      <p:ext uri="{BB962C8B-B14F-4D97-AF65-F5344CB8AC3E}">
        <p14:creationId xmlns:p14="http://schemas.microsoft.com/office/powerpoint/2010/main" val="125303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gouvernement_marianne" id="{307D1C89-B296-4882-8ECC-2BD1C6821949}" vid="{B53EA17D-A77A-459E-979D-FA962BE9015A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5919</TotalTime>
  <Words>2314</Words>
  <Application>Microsoft Office PowerPoint</Application>
  <PresentationFormat>Grand écran</PresentationFormat>
  <Paragraphs>381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30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Thème Office</vt:lpstr>
      <vt:lpstr>GOUVERNEMENT</vt:lpstr>
      <vt:lpstr>1_Thème Office</vt:lpstr>
      <vt:lpstr>3_Thème Office</vt:lpstr>
      <vt:lpstr>2_Thème Office</vt:lpstr>
      <vt:lpstr>4_Thème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Jusqu’alors, des drames souvent impunis…</vt:lpstr>
      <vt:lpstr>L’évolution nécessaire de la fonction achats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frel bruno</dc:creator>
  <cp:lastModifiedBy>frel bruno</cp:lastModifiedBy>
  <cp:revision>129</cp:revision>
  <dcterms:created xsi:type="dcterms:W3CDTF">2023-02-21T15:18:47Z</dcterms:created>
  <dcterms:modified xsi:type="dcterms:W3CDTF">2023-09-18T13:09:38Z</dcterms:modified>
</cp:coreProperties>
</file>