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53" r:id="rId2"/>
    <p:sldMasterId id="2147483766" r:id="rId3"/>
    <p:sldMasterId id="2147483779" r:id="rId4"/>
    <p:sldMasterId id="2147483700" r:id="rId5"/>
    <p:sldMasterId id="2147483713" r:id="rId6"/>
    <p:sldMasterId id="2147483726" r:id="rId7"/>
    <p:sldMasterId id="2147483739" r:id="rId8"/>
    <p:sldMasterId id="2147483660" r:id="rId9"/>
    <p:sldMasterId id="2147483672" r:id="rId10"/>
    <p:sldMasterId id="2147483684" r:id="rId11"/>
  </p:sldMasterIdLst>
  <p:notesMasterIdLst>
    <p:notesMasterId r:id="rId55"/>
  </p:notesMasterIdLst>
  <p:sldIdLst>
    <p:sldId id="277" r:id="rId12"/>
    <p:sldId id="276" r:id="rId13"/>
    <p:sldId id="258" r:id="rId14"/>
    <p:sldId id="259" r:id="rId15"/>
    <p:sldId id="260" r:id="rId16"/>
    <p:sldId id="261" r:id="rId17"/>
    <p:sldId id="262" r:id="rId18"/>
    <p:sldId id="263" r:id="rId19"/>
    <p:sldId id="264" r:id="rId20"/>
    <p:sldId id="265" r:id="rId21"/>
    <p:sldId id="266" r:id="rId22"/>
    <p:sldId id="267" r:id="rId23"/>
    <p:sldId id="26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274" r:id="rId47"/>
    <p:sldId id="269" r:id="rId48"/>
    <p:sldId id="271" r:id="rId49"/>
    <p:sldId id="279" r:id="rId50"/>
    <p:sldId id="278" r:id="rId51"/>
    <p:sldId id="272" r:id="rId52"/>
    <p:sldId id="273" r:id="rId53"/>
    <p:sldId id="275" r:id="rId54"/>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F"/>
    <a:srgbClr val="594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BE8FD-194E-4813-B2A6-41D4938B562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FR"/>
        </a:p>
      </dgm:t>
    </dgm:pt>
    <dgm:pt modelId="{A633543C-906B-46D4-A25A-74468136F069}">
      <dgm:prSet phldrT="[Texte]"/>
      <dgm:spPr>
        <a:solidFill>
          <a:srgbClr val="D52B1E"/>
        </a:solidFill>
      </dgm:spPr>
      <dgm:t>
        <a:bodyPr/>
        <a:lstStyle/>
        <a:p>
          <a:r>
            <a:rPr lang="fr-FR" dirty="0"/>
            <a:t>Atelier 1</a:t>
          </a:r>
        </a:p>
      </dgm:t>
    </dgm:pt>
    <dgm:pt modelId="{2568A2A4-48CA-400F-809F-B5246E560839}" type="parTrans" cxnId="{5C8C653D-741B-4AEE-8606-CB0EC8EBB9F9}">
      <dgm:prSet/>
      <dgm:spPr/>
      <dgm:t>
        <a:bodyPr/>
        <a:lstStyle/>
        <a:p>
          <a:endParaRPr lang="fr-FR"/>
        </a:p>
      </dgm:t>
    </dgm:pt>
    <dgm:pt modelId="{57220F8F-A83B-43BC-B724-4C7CB7E02304}" type="sibTrans" cxnId="{5C8C653D-741B-4AEE-8606-CB0EC8EBB9F9}">
      <dgm:prSet/>
      <dgm:spPr/>
      <dgm:t>
        <a:bodyPr/>
        <a:lstStyle/>
        <a:p>
          <a:endParaRPr lang="fr-FR"/>
        </a:p>
      </dgm:t>
    </dgm:pt>
    <dgm:pt modelId="{B160B5E4-70DF-4E7D-BCC4-EE3DF125D78E}">
      <dgm:prSet phldrT="[Texte]" custT="1"/>
      <dgm:spPr/>
      <dgm:t>
        <a:bodyPr/>
        <a:lstStyle/>
        <a:p>
          <a:pPr>
            <a:lnSpc>
              <a:spcPct val="150000"/>
            </a:lnSpc>
            <a:buNone/>
          </a:pPr>
          <a:r>
            <a:rPr lang="fr-FR" sz="1100" dirty="0"/>
            <a:t>Construction d’une stratégie d’achat responsable pour les Equipements Electriques et Electroniques</a:t>
          </a:r>
        </a:p>
        <a:p>
          <a:pPr>
            <a:lnSpc>
              <a:spcPct val="150000"/>
            </a:lnSpc>
            <a:buFont typeface="Wingdings" panose="05000000000000000000" pitchFamily="2" charset="2"/>
            <a:buChar char="§"/>
          </a:pPr>
          <a:r>
            <a:rPr lang="fr-FR" sz="1100" dirty="0"/>
            <a:t>Analyse du besoin</a:t>
          </a:r>
        </a:p>
        <a:p>
          <a:pPr>
            <a:lnSpc>
              <a:spcPct val="150000"/>
            </a:lnSpc>
            <a:buFont typeface="Wingdings" panose="05000000000000000000" pitchFamily="2" charset="2"/>
            <a:buChar char="§"/>
          </a:pPr>
          <a:r>
            <a:rPr lang="fr-FR" sz="1100" dirty="0"/>
            <a:t>Analyse du marché </a:t>
          </a:r>
        </a:p>
        <a:p>
          <a:pPr>
            <a:lnSpc>
              <a:spcPct val="150000"/>
            </a:lnSpc>
            <a:buFont typeface="Wingdings" panose="05000000000000000000" pitchFamily="2" charset="2"/>
            <a:buChar char="§"/>
          </a:pPr>
          <a:r>
            <a:rPr lang="fr-FR" sz="1100" dirty="0"/>
            <a:t>Analyse des risques</a:t>
          </a:r>
        </a:p>
        <a:p>
          <a:pPr>
            <a:lnSpc>
              <a:spcPct val="150000"/>
            </a:lnSpc>
            <a:buFont typeface="Wingdings" panose="05000000000000000000" pitchFamily="2" charset="2"/>
            <a:buChar char="§"/>
          </a:pPr>
          <a:r>
            <a:rPr lang="fr-FR" sz="1100" dirty="0"/>
            <a:t>Analyses des couts</a:t>
          </a:r>
        </a:p>
        <a:p>
          <a:pPr>
            <a:lnSpc>
              <a:spcPct val="150000"/>
            </a:lnSpc>
            <a:buNone/>
          </a:pPr>
          <a:endParaRPr lang="fr-FR" sz="1100" dirty="0"/>
        </a:p>
        <a:p>
          <a:pPr>
            <a:lnSpc>
              <a:spcPct val="150000"/>
            </a:lnSpc>
            <a:buNone/>
          </a:pPr>
          <a:r>
            <a:rPr lang="fr-FR" sz="1100" dirty="0"/>
            <a:t>	Stratégie d’achat</a:t>
          </a:r>
        </a:p>
      </dgm:t>
    </dgm:pt>
    <dgm:pt modelId="{3BF107F0-62B8-4DF8-9ACE-A22677F11C4C}" type="parTrans" cxnId="{01083F18-3BA4-44AA-80EC-A368DE92F189}">
      <dgm:prSet/>
      <dgm:spPr/>
      <dgm:t>
        <a:bodyPr/>
        <a:lstStyle/>
        <a:p>
          <a:endParaRPr lang="fr-FR"/>
        </a:p>
      </dgm:t>
    </dgm:pt>
    <dgm:pt modelId="{DF604004-0315-449F-BF50-EA03041DE5D5}" type="sibTrans" cxnId="{01083F18-3BA4-44AA-80EC-A368DE92F189}">
      <dgm:prSet/>
      <dgm:spPr/>
      <dgm:t>
        <a:bodyPr/>
        <a:lstStyle/>
        <a:p>
          <a:endParaRPr lang="fr-FR"/>
        </a:p>
      </dgm:t>
    </dgm:pt>
    <dgm:pt modelId="{FA2938DD-12D6-4A8B-9E65-CDE78D8AD4A8}">
      <dgm:prSet phldrT="[Texte]"/>
      <dgm:spPr>
        <a:solidFill>
          <a:srgbClr val="D52B1E"/>
        </a:solidFill>
      </dgm:spPr>
      <dgm:t>
        <a:bodyPr/>
        <a:lstStyle/>
        <a:p>
          <a:r>
            <a:rPr lang="fr-FR" dirty="0"/>
            <a:t>Atelier 2</a:t>
          </a:r>
        </a:p>
      </dgm:t>
    </dgm:pt>
    <dgm:pt modelId="{BF7C950C-F149-48CF-80C9-6163F5FD6A4F}" type="parTrans" cxnId="{A8000E17-D5B2-4F76-8AA2-FAB3B2794E90}">
      <dgm:prSet/>
      <dgm:spPr/>
      <dgm:t>
        <a:bodyPr/>
        <a:lstStyle/>
        <a:p>
          <a:endParaRPr lang="fr-FR"/>
        </a:p>
      </dgm:t>
    </dgm:pt>
    <dgm:pt modelId="{41102E02-0BB1-4831-BD15-EAE1AB3CF46A}" type="sibTrans" cxnId="{A8000E17-D5B2-4F76-8AA2-FAB3B2794E90}">
      <dgm:prSet/>
      <dgm:spPr/>
      <dgm:t>
        <a:bodyPr/>
        <a:lstStyle/>
        <a:p>
          <a:endParaRPr lang="fr-FR"/>
        </a:p>
      </dgm:t>
    </dgm:pt>
    <dgm:pt modelId="{496BBCED-CF44-4F8E-A8DA-DCE9C7306BAC}">
      <dgm:prSet phldrT="[Texte]" custT="1"/>
      <dgm:spPr/>
      <dgm:t>
        <a:bodyPr/>
        <a:lstStyle/>
        <a:p>
          <a:pPr>
            <a:lnSpc>
              <a:spcPct val="150000"/>
            </a:lnSpc>
            <a:buNone/>
          </a:pPr>
          <a:r>
            <a:rPr lang="fr-FR" sz="1100" dirty="0"/>
            <a:t>Déploiement opérationnel de la stratégie dans les consultations</a:t>
          </a:r>
        </a:p>
        <a:p>
          <a:pPr>
            <a:lnSpc>
              <a:spcPct val="150000"/>
            </a:lnSpc>
            <a:buNone/>
          </a:pPr>
          <a:r>
            <a:rPr lang="fr-FR" sz="1100" dirty="0"/>
            <a:t>Les différents leviers de la commande publique</a:t>
          </a:r>
        </a:p>
        <a:p>
          <a:pPr>
            <a:lnSpc>
              <a:spcPct val="150000"/>
            </a:lnSpc>
            <a:buNone/>
          </a:pPr>
          <a:r>
            <a:rPr lang="fr-FR" sz="1100" dirty="0"/>
            <a:t>Elaboration du </a:t>
          </a:r>
          <a:r>
            <a:rPr lang="fr-FR" sz="1100" dirty="0" err="1"/>
            <a:t>CdC</a:t>
          </a:r>
          <a:endParaRPr lang="fr-FR" sz="1100" dirty="0"/>
        </a:p>
        <a:p>
          <a:pPr>
            <a:lnSpc>
              <a:spcPct val="150000"/>
            </a:lnSpc>
            <a:buFont typeface="Wingdings" panose="05000000000000000000" pitchFamily="2" charset="2"/>
            <a:buChar char="§"/>
          </a:pPr>
          <a:r>
            <a:rPr lang="fr-FR" sz="1100" dirty="0"/>
            <a:t>Spécifications techniques</a:t>
          </a:r>
        </a:p>
        <a:p>
          <a:pPr>
            <a:lnSpc>
              <a:spcPct val="150000"/>
            </a:lnSpc>
            <a:buFont typeface="Wingdings" panose="05000000000000000000" pitchFamily="2" charset="2"/>
            <a:buChar char="§"/>
          </a:pPr>
          <a:r>
            <a:rPr lang="fr-FR" sz="1100" dirty="0"/>
            <a:t>Conditions d’exécution</a:t>
          </a:r>
        </a:p>
        <a:p>
          <a:pPr>
            <a:lnSpc>
              <a:spcPct val="150000"/>
            </a:lnSpc>
            <a:buFont typeface="Wingdings" panose="05000000000000000000" pitchFamily="2" charset="2"/>
            <a:buChar char="§"/>
          </a:pPr>
          <a:r>
            <a:rPr lang="fr-FR" sz="1100" dirty="0"/>
            <a:t>Critères d’attribution</a:t>
          </a:r>
        </a:p>
        <a:p>
          <a:pPr>
            <a:lnSpc>
              <a:spcPct val="150000"/>
            </a:lnSpc>
            <a:buFont typeface="Wingdings" panose="05000000000000000000" pitchFamily="2" charset="2"/>
            <a:buChar char="§"/>
          </a:pPr>
          <a:r>
            <a:rPr lang="fr-FR" sz="1100" dirty="0"/>
            <a:t>Sélection des entreprises</a:t>
          </a:r>
        </a:p>
        <a:p>
          <a:pPr>
            <a:lnSpc>
              <a:spcPct val="150000"/>
            </a:lnSpc>
            <a:buFont typeface="Wingdings" panose="05000000000000000000" pitchFamily="2" charset="2"/>
            <a:buChar char="§"/>
          </a:pPr>
          <a:r>
            <a:rPr lang="fr-FR" sz="1100" dirty="0"/>
            <a:t>Contractualisation</a:t>
          </a:r>
        </a:p>
        <a:p>
          <a:pPr>
            <a:lnSpc>
              <a:spcPct val="150000"/>
            </a:lnSpc>
            <a:buFont typeface="Wingdings" panose="05000000000000000000" pitchFamily="2" charset="2"/>
            <a:buChar char="§"/>
          </a:pPr>
          <a:r>
            <a:rPr lang="fr-FR" sz="1100" dirty="0"/>
            <a:t>Suivi</a:t>
          </a:r>
        </a:p>
        <a:p>
          <a:pPr>
            <a:lnSpc>
              <a:spcPct val="150000"/>
            </a:lnSpc>
            <a:buNone/>
          </a:pPr>
          <a:endParaRPr lang="fr-FR" sz="1100" dirty="0"/>
        </a:p>
      </dgm:t>
    </dgm:pt>
    <dgm:pt modelId="{247C6033-1663-49E6-8863-9D1283578B0E}" type="parTrans" cxnId="{7149EA16-3564-4653-B441-7AE7F0AD57D4}">
      <dgm:prSet/>
      <dgm:spPr/>
      <dgm:t>
        <a:bodyPr/>
        <a:lstStyle/>
        <a:p>
          <a:endParaRPr lang="fr-FR"/>
        </a:p>
      </dgm:t>
    </dgm:pt>
    <dgm:pt modelId="{01739B0D-9B92-49C1-AFD1-994C074ADBF1}" type="sibTrans" cxnId="{7149EA16-3564-4653-B441-7AE7F0AD57D4}">
      <dgm:prSet/>
      <dgm:spPr/>
      <dgm:t>
        <a:bodyPr/>
        <a:lstStyle/>
        <a:p>
          <a:endParaRPr lang="fr-FR"/>
        </a:p>
      </dgm:t>
    </dgm:pt>
    <dgm:pt modelId="{D706BBFC-69E5-42FB-A618-C6FE3C3FE778}" type="pres">
      <dgm:prSet presAssocID="{C84BE8FD-194E-4813-B2A6-41D4938B5624}" presName="Name0" presStyleCnt="0">
        <dgm:presLayoutVars>
          <dgm:chMax val="5"/>
          <dgm:chPref val="5"/>
          <dgm:dir/>
          <dgm:animLvl val="lvl"/>
        </dgm:presLayoutVars>
      </dgm:prSet>
      <dgm:spPr/>
    </dgm:pt>
    <dgm:pt modelId="{5B15DDDF-649E-459B-9F47-F0357FE92A23}" type="pres">
      <dgm:prSet presAssocID="{A633543C-906B-46D4-A25A-74468136F069}" presName="parentText1" presStyleLbl="node1" presStyleIdx="0" presStyleCnt="2" custLinFactY="-44133" custLinFactNeighborX="109" custLinFactNeighborY="-100000">
        <dgm:presLayoutVars>
          <dgm:chMax/>
          <dgm:chPref val="3"/>
          <dgm:bulletEnabled val="1"/>
        </dgm:presLayoutVars>
      </dgm:prSet>
      <dgm:spPr/>
    </dgm:pt>
    <dgm:pt modelId="{3070A4E1-4B60-4AA8-A238-5F57AFAAB308}" type="pres">
      <dgm:prSet presAssocID="{A633543C-906B-46D4-A25A-74468136F069}" presName="childText1" presStyleLbl="solidAlignAcc1" presStyleIdx="0" presStyleCnt="2" custScaleX="98587" custScaleY="152237" custLinFactNeighborX="-706" custLinFactNeighborY="-17778">
        <dgm:presLayoutVars>
          <dgm:chMax val="0"/>
          <dgm:chPref val="0"/>
          <dgm:bulletEnabled val="1"/>
        </dgm:presLayoutVars>
      </dgm:prSet>
      <dgm:spPr/>
    </dgm:pt>
    <dgm:pt modelId="{4DA27FE5-D91F-424A-B917-C7B5DEB1B3CE}" type="pres">
      <dgm:prSet presAssocID="{FA2938DD-12D6-4A8B-9E65-CDE78D8AD4A8}" presName="parentText2" presStyleLbl="node1" presStyleIdx="1" presStyleCnt="2" custLinFactY="-20905" custLinFactNeighborX="0" custLinFactNeighborY="-100000">
        <dgm:presLayoutVars>
          <dgm:chMax/>
          <dgm:chPref val="3"/>
          <dgm:bulletEnabled val="1"/>
        </dgm:presLayoutVars>
      </dgm:prSet>
      <dgm:spPr/>
    </dgm:pt>
    <dgm:pt modelId="{4D2D7FDB-10F4-46E8-A205-2D8376C62224}" type="pres">
      <dgm:prSet presAssocID="{FA2938DD-12D6-4A8B-9E65-CDE78D8AD4A8}" presName="childText2" presStyleLbl="solidAlignAcc1" presStyleIdx="1" presStyleCnt="2" custScaleY="159572" custLinFactNeighborX="2372" custLinFactNeighborY="-24896">
        <dgm:presLayoutVars>
          <dgm:chMax val="0"/>
          <dgm:chPref val="0"/>
          <dgm:bulletEnabled val="1"/>
        </dgm:presLayoutVars>
      </dgm:prSet>
      <dgm:spPr/>
    </dgm:pt>
  </dgm:ptLst>
  <dgm:cxnLst>
    <dgm:cxn modelId="{9C894004-D09D-483A-A3F5-69CFAE9746C5}" type="presOf" srcId="{A633543C-906B-46D4-A25A-74468136F069}" destId="{5B15DDDF-649E-459B-9F47-F0357FE92A23}" srcOrd="0" destOrd="0" presId="urn:microsoft.com/office/officeart/2009/3/layout/IncreasingArrowsProcess"/>
    <dgm:cxn modelId="{7149EA16-3564-4653-B441-7AE7F0AD57D4}" srcId="{FA2938DD-12D6-4A8B-9E65-CDE78D8AD4A8}" destId="{496BBCED-CF44-4F8E-A8DA-DCE9C7306BAC}" srcOrd="0" destOrd="0" parTransId="{247C6033-1663-49E6-8863-9D1283578B0E}" sibTransId="{01739B0D-9B92-49C1-AFD1-994C074ADBF1}"/>
    <dgm:cxn modelId="{A8000E17-D5B2-4F76-8AA2-FAB3B2794E90}" srcId="{C84BE8FD-194E-4813-B2A6-41D4938B5624}" destId="{FA2938DD-12D6-4A8B-9E65-CDE78D8AD4A8}" srcOrd="1" destOrd="0" parTransId="{BF7C950C-F149-48CF-80C9-6163F5FD6A4F}" sibTransId="{41102E02-0BB1-4831-BD15-EAE1AB3CF46A}"/>
    <dgm:cxn modelId="{01083F18-3BA4-44AA-80EC-A368DE92F189}" srcId="{A633543C-906B-46D4-A25A-74468136F069}" destId="{B160B5E4-70DF-4E7D-BCC4-EE3DF125D78E}" srcOrd="0" destOrd="0" parTransId="{3BF107F0-62B8-4DF8-9ACE-A22677F11C4C}" sibTransId="{DF604004-0315-449F-BF50-EA03041DE5D5}"/>
    <dgm:cxn modelId="{F6ED391E-7D75-4495-A260-35CC5AF049CD}" type="presOf" srcId="{B160B5E4-70DF-4E7D-BCC4-EE3DF125D78E}" destId="{3070A4E1-4B60-4AA8-A238-5F57AFAAB308}" srcOrd="0" destOrd="0" presId="urn:microsoft.com/office/officeart/2009/3/layout/IncreasingArrowsProcess"/>
    <dgm:cxn modelId="{B4B00F25-49DA-44B4-969F-4417954522CB}" type="presOf" srcId="{C84BE8FD-194E-4813-B2A6-41D4938B5624}" destId="{D706BBFC-69E5-42FB-A618-C6FE3C3FE778}" srcOrd="0" destOrd="0" presId="urn:microsoft.com/office/officeart/2009/3/layout/IncreasingArrowsProcess"/>
    <dgm:cxn modelId="{0A15DF32-5A18-46B2-9FF7-B7078A1CBD0A}" type="presOf" srcId="{496BBCED-CF44-4F8E-A8DA-DCE9C7306BAC}" destId="{4D2D7FDB-10F4-46E8-A205-2D8376C62224}" srcOrd="0" destOrd="0" presId="urn:microsoft.com/office/officeart/2009/3/layout/IncreasingArrowsProcess"/>
    <dgm:cxn modelId="{5C8C653D-741B-4AEE-8606-CB0EC8EBB9F9}" srcId="{C84BE8FD-194E-4813-B2A6-41D4938B5624}" destId="{A633543C-906B-46D4-A25A-74468136F069}" srcOrd="0" destOrd="0" parTransId="{2568A2A4-48CA-400F-809F-B5246E560839}" sibTransId="{57220F8F-A83B-43BC-B724-4C7CB7E02304}"/>
    <dgm:cxn modelId="{571A8343-57CD-4AAD-AC6A-8C9F398B431C}" type="presOf" srcId="{FA2938DD-12D6-4A8B-9E65-CDE78D8AD4A8}" destId="{4DA27FE5-D91F-424A-B917-C7B5DEB1B3CE}" srcOrd="0" destOrd="0" presId="urn:microsoft.com/office/officeart/2009/3/layout/IncreasingArrowsProcess"/>
    <dgm:cxn modelId="{E96DEAAA-6A9A-4D0F-AEA7-E4FDDC42AF55}" type="presParOf" srcId="{D706BBFC-69E5-42FB-A618-C6FE3C3FE778}" destId="{5B15DDDF-649E-459B-9F47-F0357FE92A23}" srcOrd="0" destOrd="0" presId="urn:microsoft.com/office/officeart/2009/3/layout/IncreasingArrowsProcess"/>
    <dgm:cxn modelId="{EB634DC8-C5B9-4630-9A4E-7F43E1387EFE}" type="presParOf" srcId="{D706BBFC-69E5-42FB-A618-C6FE3C3FE778}" destId="{3070A4E1-4B60-4AA8-A238-5F57AFAAB308}" srcOrd="1" destOrd="0" presId="urn:microsoft.com/office/officeart/2009/3/layout/IncreasingArrowsProcess"/>
    <dgm:cxn modelId="{B6C14AFC-1584-43E6-962A-CB5621588501}" type="presParOf" srcId="{D706BBFC-69E5-42FB-A618-C6FE3C3FE778}" destId="{4DA27FE5-D91F-424A-B917-C7B5DEB1B3CE}" srcOrd="2" destOrd="0" presId="urn:microsoft.com/office/officeart/2009/3/layout/IncreasingArrowsProcess"/>
    <dgm:cxn modelId="{B0877021-4829-4BD9-ACD1-37379C6D8D7D}" type="presParOf" srcId="{D706BBFC-69E5-42FB-A618-C6FE3C3FE778}" destId="{4D2D7FDB-10F4-46E8-A205-2D8376C62224}"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5DDDF-649E-459B-9F47-F0357FE92A23}">
      <dsp:nvSpPr>
        <dsp:cNvPr id="0" name=""/>
        <dsp:cNvSpPr/>
      </dsp:nvSpPr>
      <dsp:spPr>
        <a:xfrm>
          <a:off x="0" y="0"/>
          <a:ext cx="4660880" cy="678856"/>
        </a:xfrm>
        <a:prstGeom prst="rightArrow">
          <a:avLst>
            <a:gd name="adj1" fmla="val 50000"/>
            <a:gd name="adj2" fmla="val 50000"/>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07769" numCol="1" spcCol="1270" anchor="ctr" anchorCtr="0">
          <a:noAutofit/>
        </a:bodyPr>
        <a:lstStyle/>
        <a:p>
          <a:pPr marL="0" lvl="0" indent="0" algn="l" defTabSz="577850">
            <a:lnSpc>
              <a:spcPct val="90000"/>
            </a:lnSpc>
            <a:spcBef>
              <a:spcPct val="0"/>
            </a:spcBef>
            <a:spcAft>
              <a:spcPct val="35000"/>
            </a:spcAft>
            <a:buNone/>
          </a:pPr>
          <a:r>
            <a:rPr lang="fr-FR" sz="1300" kern="1200" dirty="0"/>
            <a:t>Atelier 1</a:t>
          </a:r>
        </a:p>
      </dsp:txBody>
      <dsp:txXfrm>
        <a:off x="0" y="169714"/>
        <a:ext cx="4491166" cy="339428"/>
      </dsp:txXfrm>
    </dsp:sp>
    <dsp:sp modelId="{3070A4E1-4B60-4AA8-A238-5F57AFAAB308}">
      <dsp:nvSpPr>
        <dsp:cNvPr id="0" name=""/>
        <dsp:cNvSpPr/>
      </dsp:nvSpPr>
      <dsp:spPr>
        <a:xfrm>
          <a:off x="10" y="523675"/>
          <a:ext cx="2122900" cy="23067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50000"/>
            </a:lnSpc>
            <a:spcBef>
              <a:spcPct val="0"/>
            </a:spcBef>
            <a:spcAft>
              <a:spcPct val="35000"/>
            </a:spcAft>
            <a:buNone/>
          </a:pPr>
          <a:r>
            <a:rPr lang="fr-FR" sz="1100" kern="1200" dirty="0"/>
            <a:t>Construction d’une stratégie d’achat responsable pour les Equipements Electriques et Electroniques</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Analyse du besoin</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Analyse du marché </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Analyse des risques</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Analyses des couts</a:t>
          </a:r>
        </a:p>
        <a:p>
          <a:pPr marL="0" lvl="0" indent="0" algn="l" defTabSz="488950">
            <a:lnSpc>
              <a:spcPct val="150000"/>
            </a:lnSpc>
            <a:spcBef>
              <a:spcPct val="0"/>
            </a:spcBef>
            <a:spcAft>
              <a:spcPct val="35000"/>
            </a:spcAft>
            <a:buNone/>
          </a:pPr>
          <a:endParaRPr lang="fr-FR" sz="1100" kern="1200" dirty="0"/>
        </a:p>
        <a:p>
          <a:pPr marL="0" lvl="0" indent="0" algn="l" defTabSz="488950">
            <a:lnSpc>
              <a:spcPct val="150000"/>
            </a:lnSpc>
            <a:spcBef>
              <a:spcPct val="0"/>
            </a:spcBef>
            <a:spcAft>
              <a:spcPct val="35000"/>
            </a:spcAft>
            <a:buNone/>
          </a:pPr>
          <a:r>
            <a:rPr lang="fr-FR" sz="1100" kern="1200" dirty="0"/>
            <a:t>	Stratégie d’achat</a:t>
          </a:r>
        </a:p>
      </dsp:txBody>
      <dsp:txXfrm>
        <a:off x="10" y="523675"/>
        <a:ext cx="2122900" cy="2306763"/>
      </dsp:txXfrm>
    </dsp:sp>
    <dsp:sp modelId="{4DA27FE5-D91F-424A-B917-C7B5DEB1B3CE}">
      <dsp:nvSpPr>
        <dsp:cNvPr id="0" name=""/>
        <dsp:cNvSpPr/>
      </dsp:nvSpPr>
      <dsp:spPr>
        <a:xfrm>
          <a:off x="2153326" y="69073"/>
          <a:ext cx="2507553" cy="678856"/>
        </a:xfrm>
        <a:prstGeom prst="rightArrow">
          <a:avLst>
            <a:gd name="adj1" fmla="val 50000"/>
            <a:gd name="adj2" fmla="val 50000"/>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07769" numCol="1" spcCol="1270" anchor="ctr" anchorCtr="0">
          <a:noAutofit/>
        </a:bodyPr>
        <a:lstStyle/>
        <a:p>
          <a:pPr marL="0" lvl="0" indent="0" algn="l" defTabSz="577850">
            <a:lnSpc>
              <a:spcPct val="90000"/>
            </a:lnSpc>
            <a:spcBef>
              <a:spcPct val="0"/>
            </a:spcBef>
            <a:spcAft>
              <a:spcPct val="35000"/>
            </a:spcAft>
            <a:buNone/>
          </a:pPr>
          <a:r>
            <a:rPr lang="fr-FR" sz="1300" kern="1200" dirty="0"/>
            <a:t>Atelier 2</a:t>
          </a:r>
        </a:p>
      </dsp:txBody>
      <dsp:txXfrm>
        <a:off x="2153326" y="238787"/>
        <a:ext cx="2337839" cy="339428"/>
      </dsp:txXfrm>
    </dsp:sp>
    <dsp:sp modelId="{4D2D7FDB-10F4-46E8-A205-2D8376C62224}">
      <dsp:nvSpPr>
        <dsp:cNvPr id="0" name=""/>
        <dsp:cNvSpPr/>
      </dsp:nvSpPr>
      <dsp:spPr>
        <a:xfrm>
          <a:off x="2204403" y="586458"/>
          <a:ext cx="2153326" cy="241790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50000"/>
            </a:lnSpc>
            <a:spcBef>
              <a:spcPct val="0"/>
            </a:spcBef>
            <a:spcAft>
              <a:spcPct val="35000"/>
            </a:spcAft>
            <a:buNone/>
          </a:pPr>
          <a:r>
            <a:rPr lang="fr-FR" sz="1100" kern="1200" dirty="0"/>
            <a:t>Déploiement opérationnel de la stratégie dans les consultations</a:t>
          </a:r>
        </a:p>
        <a:p>
          <a:pPr marL="0" lvl="0" indent="0" algn="l" defTabSz="488950">
            <a:lnSpc>
              <a:spcPct val="150000"/>
            </a:lnSpc>
            <a:spcBef>
              <a:spcPct val="0"/>
            </a:spcBef>
            <a:spcAft>
              <a:spcPct val="35000"/>
            </a:spcAft>
            <a:buNone/>
          </a:pPr>
          <a:r>
            <a:rPr lang="fr-FR" sz="1100" kern="1200" dirty="0"/>
            <a:t>Les différents leviers de la commande publique</a:t>
          </a:r>
        </a:p>
        <a:p>
          <a:pPr marL="0" lvl="0" indent="0" algn="l" defTabSz="488950">
            <a:lnSpc>
              <a:spcPct val="150000"/>
            </a:lnSpc>
            <a:spcBef>
              <a:spcPct val="0"/>
            </a:spcBef>
            <a:spcAft>
              <a:spcPct val="35000"/>
            </a:spcAft>
            <a:buNone/>
          </a:pPr>
          <a:r>
            <a:rPr lang="fr-FR" sz="1100" kern="1200" dirty="0"/>
            <a:t>Elaboration du </a:t>
          </a:r>
          <a:r>
            <a:rPr lang="fr-FR" sz="1100" kern="1200" dirty="0" err="1"/>
            <a:t>CdC</a:t>
          </a:r>
          <a:endParaRPr lang="fr-FR" sz="1100" kern="1200" dirty="0"/>
        </a:p>
        <a:p>
          <a:pPr marL="0" lvl="0" indent="0" algn="l" defTabSz="488950">
            <a:lnSpc>
              <a:spcPct val="150000"/>
            </a:lnSpc>
            <a:spcBef>
              <a:spcPct val="0"/>
            </a:spcBef>
            <a:spcAft>
              <a:spcPct val="35000"/>
            </a:spcAft>
            <a:buFont typeface="Wingdings" panose="05000000000000000000" pitchFamily="2" charset="2"/>
            <a:buNone/>
          </a:pPr>
          <a:r>
            <a:rPr lang="fr-FR" sz="1100" kern="1200" dirty="0"/>
            <a:t>Spécifications techniques</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Conditions d’exécution</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Critères d’attribution</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Sélection des entreprises</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Contractualisation</a:t>
          </a:r>
        </a:p>
        <a:p>
          <a:pPr marL="0" lvl="0" indent="0" algn="l" defTabSz="488950">
            <a:lnSpc>
              <a:spcPct val="150000"/>
            </a:lnSpc>
            <a:spcBef>
              <a:spcPct val="0"/>
            </a:spcBef>
            <a:spcAft>
              <a:spcPct val="35000"/>
            </a:spcAft>
            <a:buFont typeface="Wingdings" panose="05000000000000000000" pitchFamily="2" charset="2"/>
            <a:buNone/>
          </a:pPr>
          <a:r>
            <a:rPr lang="fr-FR" sz="1100" kern="1200" dirty="0"/>
            <a:t>Suivi</a:t>
          </a:r>
        </a:p>
        <a:p>
          <a:pPr marL="0" lvl="0" indent="0" algn="l" defTabSz="488950">
            <a:lnSpc>
              <a:spcPct val="150000"/>
            </a:lnSpc>
            <a:spcBef>
              <a:spcPct val="0"/>
            </a:spcBef>
            <a:spcAft>
              <a:spcPct val="35000"/>
            </a:spcAft>
            <a:buNone/>
          </a:pPr>
          <a:endParaRPr lang="fr-FR" sz="1100" kern="1200" dirty="0"/>
        </a:p>
      </dsp:txBody>
      <dsp:txXfrm>
        <a:off x="2204403" y="586458"/>
        <a:ext cx="2153326" cy="241790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04967730-0E87-4CD3-9499-F2B131AC5186}" type="datetimeFigureOut">
              <a:rPr lang="fr-FR" smtClean="0"/>
              <a:t>20/10/2023</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CE5E75EA-5D76-438B-A214-195F7BBBBFD6}" type="slidenum">
              <a:rPr lang="fr-FR" smtClean="0"/>
              <a:t>‹N°›</a:t>
            </a:fld>
            <a:endParaRPr lang="fr-FR"/>
          </a:p>
        </p:txBody>
      </p:sp>
    </p:spTree>
    <p:extLst>
      <p:ext uri="{BB962C8B-B14F-4D97-AF65-F5344CB8AC3E}">
        <p14:creationId xmlns:p14="http://schemas.microsoft.com/office/powerpoint/2010/main" val="34380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E5E75EA-5D76-438B-A214-195F7BBBBFD6}" type="slidenum">
              <a:rPr lang="fr-FR" smtClean="0"/>
              <a:t>7</a:t>
            </a:fld>
            <a:endParaRPr lang="fr-FR"/>
          </a:p>
        </p:txBody>
      </p:sp>
    </p:spTree>
    <p:extLst>
      <p:ext uri="{BB962C8B-B14F-4D97-AF65-F5344CB8AC3E}">
        <p14:creationId xmlns:p14="http://schemas.microsoft.com/office/powerpoint/2010/main" val="222691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7BDD7-E429-40C7-9400-2FF77450A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A42B77-E792-415E-A1B8-15CF67C558D8}"/>
              </a:ext>
            </a:extLst>
          </p:cNvPr>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F3F64D-9730-4323-AB2C-70CB6E3F7B77}"/>
              </a:ext>
            </a:extLst>
          </p:cNvPr>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ED6C846-5938-48EB-8605-B6E96D37ADEB}"/>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6" name="Espace réservé du pied de page 5">
            <a:extLst>
              <a:ext uri="{FF2B5EF4-FFF2-40B4-BE49-F238E27FC236}">
                <a16:creationId xmlns:a16="http://schemas.microsoft.com/office/drawing/2014/main" id="{6DFB606A-25C2-44D2-881D-8E19556993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380FDC-3534-47ED-9EE7-B6814BFC9797}"/>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1824846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3D646-BD8E-4BC3-8778-4EFEF0378A86}"/>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9BA284-B063-4452-A696-4B327980CA9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046C672-6345-429E-A6C3-C8E63951031F}"/>
              </a:ext>
            </a:extLst>
          </p:cNvPr>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C817A1A-E992-4453-8952-B8E21DC9719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BCB1804-57DA-42E9-9F50-80847A40800A}"/>
              </a:ext>
            </a:extLst>
          </p:cNvPr>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4F9278-40A4-436E-8B1B-4F72D06992A1}"/>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8" name="Espace réservé du pied de page 7">
            <a:extLst>
              <a:ext uri="{FF2B5EF4-FFF2-40B4-BE49-F238E27FC236}">
                <a16:creationId xmlns:a16="http://schemas.microsoft.com/office/drawing/2014/main" id="{64D7C4A5-A39F-4681-8532-AF6F50E6A72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8C1C87B-8F3E-40FB-8486-BC10AE9096F0}"/>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4280319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A2297-2A2F-4349-81F9-9590B54A43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2CCAF1D-01C3-48BA-BC66-58DA23547B18}"/>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4" name="Espace réservé du pied de page 3">
            <a:extLst>
              <a:ext uri="{FF2B5EF4-FFF2-40B4-BE49-F238E27FC236}">
                <a16:creationId xmlns:a16="http://schemas.microsoft.com/office/drawing/2014/main" id="{63CF1859-EB82-4659-8415-1E3D67CA1E2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776FA63-01B6-462D-9444-DB345272D710}"/>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21972114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6DA758-8956-4A69-9869-EA3F9BBF5B11}"/>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3" name="Espace réservé du pied de page 2">
            <a:extLst>
              <a:ext uri="{FF2B5EF4-FFF2-40B4-BE49-F238E27FC236}">
                <a16:creationId xmlns:a16="http://schemas.microsoft.com/office/drawing/2014/main" id="{F6FAA1C2-B85C-4F13-B2FF-5FE54055E8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C55D135-DD4F-4CC1-A576-43DA9D2C18D4}"/>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22959712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77DC3-C6F7-4883-852E-1AED45F49E2E}"/>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6F5C2895-79E1-4E6F-92ED-FF098B17679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B63CD77-24B2-44FC-A69C-4BC78598D9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3D85E62-CA17-4931-ABBA-E18BB1201ADD}"/>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6" name="Espace réservé du pied de page 5">
            <a:extLst>
              <a:ext uri="{FF2B5EF4-FFF2-40B4-BE49-F238E27FC236}">
                <a16:creationId xmlns:a16="http://schemas.microsoft.com/office/drawing/2014/main" id="{0F8B6F6A-910C-4FD6-9DE3-102F0C6A1D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03E538-CF52-4BE4-ACEE-1F55C3B199BF}"/>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37837889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09DAA-CD8C-4FBA-887C-5C941B443276}"/>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8F54FD76-C9ED-4E12-A422-5EDA78E192C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CB3BD967-519E-4AF8-B603-4DC255BFEE1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CB4AC1D-2B89-4722-84F9-FC7491E7A659}"/>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6" name="Espace réservé du pied de page 5">
            <a:extLst>
              <a:ext uri="{FF2B5EF4-FFF2-40B4-BE49-F238E27FC236}">
                <a16:creationId xmlns:a16="http://schemas.microsoft.com/office/drawing/2014/main" id="{5CAB2DAB-B79C-4D08-8809-CF5E27DC7F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3181F0-8A9C-4E32-A6B6-63C35B7BA131}"/>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12625624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2E2F0B-9E23-4711-BBA5-17488FDF618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A774C87-96DE-4365-AAE9-FE71721E518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62C815-9A66-473E-B22D-C64D28661060}"/>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7DE7E415-387D-4EE2-A16B-12C969E70E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79D301-B700-4BD0-A076-39DB3E31382C}"/>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33464608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85E0C8F-8446-4B3B-A58F-1019800D6A36}"/>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AB0B1A-FA69-406D-919B-F3C54DB11503}"/>
              </a:ext>
            </a:extLst>
          </p:cNvPr>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66D370-D2D8-425C-87B5-118911BD1C76}"/>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9B54E8F7-BDF3-4A9E-ABFE-443D73928E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0283DB-2865-4F0B-9C06-3903F5C8B27B}"/>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36771410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450A5B0-9618-4CE5-9026-DC0E55940E44}" type="datetimeFigureOut">
              <a:rPr lang="fr-FR" smtClean="0"/>
              <a:t>20/10/2023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2291656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50A5B0-9618-4CE5-9026-DC0E55940E44}" type="datetimeFigureOut">
              <a:rPr lang="fr-FR" smtClean="0"/>
              <a:t>20/10/2023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409787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450A5B0-9618-4CE5-9026-DC0E55940E44}" type="datetimeFigureOut">
              <a:rPr lang="fr-FR" smtClean="0"/>
              <a:t>20/10/2023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33286263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450A5B0-9618-4CE5-9026-DC0E55940E44}" type="datetimeFigureOut">
              <a:rPr lang="fr-FR" smtClean="0"/>
              <a:t>20/10/2023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33820168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450A5B0-9618-4CE5-9026-DC0E55940E44}" type="datetimeFigureOut">
              <a:rPr lang="fr-FR" smtClean="0"/>
              <a:t>20/10/2023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31921564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450A5B0-9618-4CE5-9026-DC0E55940E44}" type="datetimeFigureOut">
              <a:rPr lang="fr-FR" smtClean="0"/>
              <a:t>20/10/2023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7522438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50A5B0-9618-4CE5-9026-DC0E55940E44}" type="datetimeFigureOut">
              <a:rPr lang="fr-FR" smtClean="0"/>
              <a:t>20/10/2023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14065731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50A5B0-9618-4CE5-9026-DC0E55940E44}" type="datetimeFigureOut">
              <a:rPr lang="fr-FR" smtClean="0"/>
              <a:t>20/10/2023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23884066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50A5B0-9618-4CE5-9026-DC0E55940E44}" type="datetimeFigureOut">
              <a:rPr lang="fr-FR" smtClean="0"/>
              <a:t>20/10/2023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12297236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50A5B0-9618-4CE5-9026-DC0E55940E44}" type="datetimeFigureOut">
              <a:rPr lang="fr-FR" smtClean="0"/>
              <a:t>20/10/2023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23937227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50A5B0-9618-4CE5-9026-DC0E55940E44}" type="datetimeFigureOut">
              <a:rPr lang="fr-FR" smtClean="0"/>
              <a:t>20/10/2023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F9C464-E6DA-4168-AF28-996ABA1D1C8C}" type="slidenum">
              <a:rPr lang="fr-FR" smtClean="0"/>
              <a:t>‹N°›</a:t>
            </a:fld>
            <a:endParaRPr lang="fr-FR"/>
          </a:p>
        </p:txBody>
      </p:sp>
    </p:spTree>
    <p:extLst>
      <p:ext uri="{BB962C8B-B14F-4D97-AF65-F5344CB8AC3E}">
        <p14:creationId xmlns:p14="http://schemas.microsoft.com/office/powerpoint/2010/main" val="40328705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863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40195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91872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15953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379819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525364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44188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85374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37203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41189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4405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4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5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5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5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5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6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6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6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6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7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7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7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8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9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9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0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5"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0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09"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11"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12"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1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1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1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17"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19"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20"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21"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22"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23"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24"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29"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3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3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3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3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3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4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4"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4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48"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0"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1"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6"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8"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59"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0"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1"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2"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3"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6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7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7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7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8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8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8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8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8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8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8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9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0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0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1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1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2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2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2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2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3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3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3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3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36"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37"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38"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39"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40"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41"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4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4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3"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1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5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6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6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6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7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7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7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8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8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8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9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9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3"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9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9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9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29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0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0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1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fr-FR" sz="4400" b="0" strike="noStrike" spc="-1">
              <a:solidFill>
                <a:srgbClr val="000000"/>
              </a:solidFill>
              <a:latin typeface="Calibri"/>
            </a:endParaRPr>
          </a:p>
        </p:txBody>
      </p:sp>
      <p:sp>
        <p:nvSpPr>
          <p:cNvPr id="31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017E4-7EF1-4EAF-83DC-4F69047F61C3}"/>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D7DBFE7B-2D96-4E82-8FB7-C17D7942B70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933406-545D-465C-BDB7-C857106D0AC8}"/>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2F235DF5-7264-48B8-9AF3-9B41C5A537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52082B-DCD2-43AA-804A-7805E1D509F3}"/>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3470552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E117B-54CF-4922-BAC2-12D333A9A1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94F96F-0CA6-4150-BB1D-B741930D8D7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2541DF-BA7D-4159-8212-1C886AD9C2A6}"/>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EA303A1D-0313-45C4-B361-8C941996AC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16F9A5-633F-4F3F-AE91-0EDB5B571E49}"/>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3341009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00AC8-1561-45BD-AB0E-DA922AFE9128}"/>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A6E701C-0E33-4B27-8868-5A31CAFE51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6687B89-EE7B-4EAC-BFC8-9A0039B5443B}"/>
              </a:ext>
            </a:extLst>
          </p:cNvPr>
          <p:cNvSpPr>
            <a:spLocks noGrp="1"/>
          </p:cNvSpPr>
          <p:nvPr>
            <p:ph type="dt" sz="half" idx="10"/>
          </p:nvPr>
        </p:nvSpPr>
        <p:spPr/>
        <p:txBody>
          <a:bodyPr/>
          <a:lstStyle/>
          <a:p>
            <a:fld id="{2F708EDA-F608-4910-93EB-F85FA7E07C44}"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E15ED25E-07AA-45E8-B9F8-EB9D4F2F06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96C2BC-94CE-4C8F-A26A-DD17306BC476}"/>
              </a:ext>
            </a:extLst>
          </p:cNvPr>
          <p:cNvSpPr>
            <a:spLocks noGrp="1"/>
          </p:cNvSpPr>
          <p:nvPr>
            <p:ph type="sldNum" sz="quarter" idx="12"/>
          </p:nvPr>
        </p:nvSpPr>
        <p:spPr/>
        <p:txBody>
          <a:bodyPr/>
          <a:lstStyle/>
          <a:p>
            <a:fld id="{D4DCD61D-9914-4510-8D57-E97CBE164E33}" type="slidenum">
              <a:rPr lang="fr-FR" smtClean="0"/>
              <a:t>‹N°›</a:t>
            </a:fld>
            <a:endParaRPr lang="fr-FR"/>
          </a:p>
        </p:txBody>
      </p:sp>
    </p:spTree>
    <p:extLst>
      <p:ext uri="{BB962C8B-B14F-4D97-AF65-F5344CB8AC3E}">
        <p14:creationId xmlns:p14="http://schemas.microsoft.com/office/powerpoint/2010/main" val="213379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2264"/>
        </a:solidFill>
        <a:effectLst/>
      </p:bgPr>
    </p:bg>
    <p:spTree>
      <p:nvGrpSpPr>
        <p:cNvPr id="1" name=""/>
        <p:cNvGrpSpPr/>
        <p:nvPr/>
      </p:nvGrpSpPr>
      <p:grpSpPr>
        <a:xfrm>
          <a:off x="0" y="0"/>
          <a:ext cx="0" cy="0"/>
          <a:chOff x="0" y="0"/>
          <a:chExt cx="0" cy="0"/>
        </a:xfrm>
      </p:grpSpPr>
      <p:sp>
        <p:nvSpPr>
          <p:cNvPr id="5" name="Google Shape;11;p2"/>
          <p:cNvSpPr/>
          <p:nvPr/>
        </p:nvSpPr>
        <p:spPr>
          <a:xfrm>
            <a:off x="0" y="3294000"/>
            <a:ext cx="9142560" cy="1875960"/>
          </a:xfrm>
          <a:prstGeom prst="rect">
            <a:avLst/>
          </a:prstGeom>
          <a:solidFill>
            <a:schemeClr val="accent6"/>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chemeClr val="accent3"/>
              </a:solidFill>
              <a:latin typeface="Arial"/>
              <a:ea typeface="Arial"/>
            </a:endParaRPr>
          </a:p>
        </p:txBody>
      </p:sp>
      <p:pic>
        <p:nvPicPr>
          <p:cNvPr id="6" name="Google Shape;12;p2"/>
          <p:cNvPicPr/>
          <p:nvPr/>
        </p:nvPicPr>
        <p:blipFill>
          <a:blip r:embed="rId14"/>
          <a:stretch/>
        </p:blipFill>
        <p:spPr>
          <a:xfrm>
            <a:off x="98640" y="73440"/>
            <a:ext cx="1094400" cy="1096920"/>
          </a:xfrm>
          <a:prstGeom prst="rect">
            <a:avLst/>
          </a:prstGeom>
          <a:ln w="0">
            <a:noFill/>
          </a:ln>
        </p:spPr>
      </p:pic>
      <p:sp>
        <p:nvSpPr>
          <p:cNvPr id="2" name="Google Shape;13;p2"/>
          <p:cNvSpPr/>
          <p:nvPr/>
        </p:nvSpPr>
        <p:spPr>
          <a:xfrm>
            <a:off x="3998880" y="3097440"/>
            <a:ext cx="3483000" cy="360"/>
          </a:xfrm>
          <a:custGeom>
            <a:avLst/>
            <a:gdLst/>
            <a:ahLst/>
            <a:cxnLst/>
            <a:rect l="l" t="t" r="r" b="b"/>
            <a:pathLst>
              <a:path w="21600" h="21600">
                <a:moveTo>
                  <a:pt x="0" y="0"/>
                </a:moveTo>
                <a:lnTo>
                  <a:pt x="21600" y="21600"/>
                </a:lnTo>
              </a:path>
            </a:pathLst>
          </a:custGeom>
          <a:noFill/>
          <a:ln w="19050">
            <a:solidFill>
              <a:srgbClr val="FFFFFF"/>
            </a:solidFill>
            <a:round/>
          </a:ln>
        </p:spPr>
        <p:style>
          <a:lnRef idx="0">
            <a:scrgbClr r="0" g="0" b="0"/>
          </a:lnRef>
          <a:fillRef idx="0">
            <a:scrgbClr r="0" g="0" b="0"/>
          </a:fillRef>
          <a:effectRef idx="0">
            <a:scrgbClr r="0" g="0" b="0"/>
          </a:effectRef>
          <a:fontRef idx="minor"/>
        </p:style>
        <p:txBody>
          <a:bodyPr lIns="90000" tIns="720" rIns="90000" bIns="720" anchor="t">
            <a:noAutofit/>
          </a:bodyPr>
          <a:lstStyle/>
          <a:p>
            <a:pPr>
              <a:lnSpc>
                <a:spcPct val="100000"/>
              </a:lnSpc>
              <a:buNone/>
            </a:pPr>
            <a:endParaRPr lang="fr-FR" sz="1800" b="0" strike="noStrike" spc="-1">
              <a:solidFill>
                <a:srgbClr val="000000"/>
              </a:solidFill>
              <a:latin typeface="Calibri"/>
              <a:ea typeface="DejaVu Sans"/>
            </a:endParaRPr>
          </a:p>
        </p:txBody>
      </p:sp>
      <p:sp>
        <p:nvSpPr>
          <p:cNvPr id="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50A5B0-9618-4CE5-9026-DC0E55940E44}" type="datetimeFigureOut">
              <a:rPr lang="fr-FR" smtClean="0"/>
              <a:t>20/10/2023</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3F9C464-E6DA-4168-AF28-996ABA1D1C8C}" type="slidenum">
              <a:rPr lang="fr-FR" smtClean="0"/>
              <a:t>‹N°›</a:t>
            </a:fld>
            <a:endParaRPr lang="fr-FR"/>
          </a:p>
        </p:txBody>
      </p:sp>
    </p:spTree>
    <p:extLst>
      <p:ext uri="{BB962C8B-B14F-4D97-AF65-F5344CB8AC3E}">
        <p14:creationId xmlns:p14="http://schemas.microsoft.com/office/powerpoint/2010/main" val="2231349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56263C-336C-4A51-B692-5C41558ECD4E}" type="datetimeFigureOut">
              <a:rPr lang="fr-FR" smtClean="0">
                <a:solidFill>
                  <a:prstClr val="black">
                    <a:tint val="75000"/>
                  </a:prstClr>
                </a:solidFill>
              </a:rPr>
              <a:pPr/>
              <a:t>20/10/2023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F4C03C-B2B3-44A4-8CEA-6BC2DCDB409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67948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94294"/>
        </a:solidFill>
        <a:effectLst/>
      </p:bgPr>
    </p:bg>
    <p:spTree>
      <p:nvGrpSpPr>
        <p:cNvPr id="1" name=""/>
        <p:cNvGrpSpPr/>
        <p:nvPr/>
      </p:nvGrpSpPr>
      <p:grpSpPr>
        <a:xfrm>
          <a:off x="0" y="0"/>
          <a:ext cx="0" cy="0"/>
          <a:chOff x="0" y="0"/>
          <a:chExt cx="0" cy="0"/>
        </a:xfrm>
      </p:grpSpPr>
      <p:sp>
        <p:nvSpPr>
          <p:cNvPr id="41" name="Google Shape;46;p8"/>
          <p:cNvSpPr/>
          <p:nvPr/>
        </p:nvSpPr>
        <p:spPr>
          <a:xfrm>
            <a:off x="572760" y="410040"/>
            <a:ext cx="8879040" cy="4892760"/>
          </a:xfrm>
          <a:prstGeom prst="rect">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000000"/>
              </a:solidFill>
              <a:latin typeface="Arial"/>
              <a:ea typeface="Arial"/>
            </a:endParaRPr>
          </a:p>
        </p:txBody>
      </p:sp>
      <p:sp>
        <p:nvSpPr>
          <p:cNvPr id="42" name="Google Shape;59;p8"/>
          <p:cNvSpPr/>
          <p:nvPr/>
        </p:nvSpPr>
        <p:spPr>
          <a:xfrm>
            <a:off x="5220360" y="-10800"/>
            <a:ext cx="3979440" cy="515304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000000"/>
              </a:solidFill>
              <a:latin typeface="Arial"/>
              <a:ea typeface="Arial"/>
            </a:endParaRPr>
          </a:p>
        </p:txBody>
      </p:sp>
      <p:pic>
        <p:nvPicPr>
          <p:cNvPr id="43" name="Google Shape;61;p8"/>
          <p:cNvPicPr/>
          <p:nvPr/>
        </p:nvPicPr>
        <p:blipFill>
          <a:blip r:embed="rId14"/>
          <a:stretch/>
        </p:blipFill>
        <p:spPr>
          <a:xfrm rot="5671200">
            <a:off x="-942840" y="2510280"/>
            <a:ext cx="2292480" cy="691920"/>
          </a:xfrm>
          <a:prstGeom prst="rect">
            <a:avLst/>
          </a:prstGeom>
          <a:ln w="0">
            <a:noFill/>
          </a:ln>
        </p:spPr>
      </p:pic>
      <p:sp>
        <p:nvSpPr>
          <p:cNvPr id="44" name="Google Shape;62;p8"/>
          <p:cNvSpPr/>
          <p:nvPr/>
        </p:nvSpPr>
        <p:spPr>
          <a:xfrm>
            <a:off x="819360" y="1171800"/>
            <a:ext cx="645840" cy="360"/>
          </a:xfrm>
          <a:custGeom>
            <a:avLst/>
            <a:gdLst/>
            <a:ahLst/>
            <a:cxnLst/>
            <a:rect l="l" t="t" r="r" b="b"/>
            <a:pathLst>
              <a:path w="21600" h="21600">
                <a:moveTo>
                  <a:pt x="0" y="0"/>
                </a:moveTo>
                <a:lnTo>
                  <a:pt x="21600" y="21600"/>
                </a:lnTo>
              </a:path>
            </a:pathLst>
          </a:custGeom>
          <a:noFill/>
          <a:ln w="19050">
            <a:solidFill>
              <a:srgbClr val="FFFFFF"/>
            </a:solidFill>
            <a:round/>
          </a:ln>
        </p:spPr>
        <p:style>
          <a:lnRef idx="0">
            <a:scrgbClr r="0" g="0" b="0"/>
          </a:lnRef>
          <a:fillRef idx="0">
            <a:scrgbClr r="0" g="0" b="0"/>
          </a:fillRef>
          <a:effectRef idx="0">
            <a:scrgbClr r="0" g="0" b="0"/>
          </a:effectRef>
          <a:fontRef idx="minor"/>
        </p:style>
        <p:txBody>
          <a:bodyPr lIns="90000" tIns="720" rIns="90000" bIns="720" anchor="t">
            <a:noAutofit/>
          </a:bodyPr>
          <a:lstStyle/>
          <a:p>
            <a:pPr>
              <a:lnSpc>
                <a:spcPct val="100000"/>
              </a:lnSpc>
              <a:buNone/>
            </a:pPr>
            <a:endParaRPr lang="fr-FR" sz="1800" b="0" strike="noStrike" spc="-1">
              <a:solidFill>
                <a:srgbClr val="000000"/>
              </a:solidFill>
              <a:latin typeface="Calibri"/>
              <a:ea typeface="DejaVu Sans"/>
            </a:endParaRPr>
          </a:p>
        </p:txBody>
      </p:sp>
      <p:sp>
        <p:nvSpPr>
          <p:cNvPr id="4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4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3" name="Google Shape;15;p3"/>
          <p:cNvSpPr/>
          <p:nvPr/>
        </p:nvSpPr>
        <p:spPr>
          <a:xfrm>
            <a:off x="-185760" y="-195120"/>
            <a:ext cx="4582800" cy="5509440"/>
          </a:xfrm>
          <a:prstGeom prst="rect">
            <a:avLst/>
          </a:prstGeom>
          <a:solidFill>
            <a:srgbClr val="007DB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000000"/>
              </a:solidFill>
              <a:latin typeface="Arial"/>
              <a:ea typeface="Arial"/>
            </a:endParaRPr>
          </a:p>
        </p:txBody>
      </p:sp>
      <p:sp>
        <p:nvSpPr>
          <p:cNvPr id="84" name="Google Shape;19;p3"/>
          <p:cNvSpPr/>
          <p:nvPr/>
        </p:nvSpPr>
        <p:spPr>
          <a:xfrm>
            <a:off x="321840" y="743040"/>
            <a:ext cx="8498880" cy="3656160"/>
          </a:xfrm>
          <a:prstGeom prst="rect">
            <a:avLst/>
          </a:prstGeom>
          <a:noFill/>
          <a:ln w="19050">
            <a:solidFill>
              <a:srgbClr val="21212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000000"/>
              </a:solidFill>
              <a:latin typeface="Quicksand"/>
              <a:ea typeface="Quicksand"/>
            </a:endParaRPr>
          </a:p>
        </p:txBody>
      </p:sp>
      <p:pic>
        <p:nvPicPr>
          <p:cNvPr id="85" name="Google Shape;20;p3"/>
          <p:cNvPicPr/>
          <p:nvPr/>
        </p:nvPicPr>
        <p:blipFill>
          <a:blip r:embed="rId14"/>
          <a:stretch/>
        </p:blipFill>
        <p:spPr>
          <a:xfrm>
            <a:off x="7521480" y="-371880"/>
            <a:ext cx="1446120" cy="1449720"/>
          </a:xfrm>
          <a:prstGeom prst="rect">
            <a:avLst/>
          </a:prstGeom>
          <a:ln w="0">
            <a:noFill/>
          </a:ln>
        </p:spPr>
      </p:pic>
      <p:sp>
        <p:nvSpPr>
          <p:cNvPr id="86" name="Google Shape;21;p3"/>
          <p:cNvSpPr/>
          <p:nvPr/>
        </p:nvSpPr>
        <p:spPr>
          <a:xfrm>
            <a:off x="7272720" y="2921040"/>
            <a:ext cx="645840" cy="360"/>
          </a:xfrm>
          <a:custGeom>
            <a:avLst/>
            <a:gdLst/>
            <a:ahLst/>
            <a:cxnLst/>
            <a:rect l="l" t="t" r="r" b="b"/>
            <a:pathLst>
              <a:path w="21600" h="21600">
                <a:moveTo>
                  <a:pt x="0" y="0"/>
                </a:moveTo>
                <a:lnTo>
                  <a:pt x="21600" y="21600"/>
                </a:lnTo>
              </a:path>
            </a:pathLst>
          </a:custGeom>
          <a:noFill/>
          <a:ln w="19050">
            <a:solidFill>
              <a:srgbClr val="007DBF"/>
            </a:solidFill>
            <a:round/>
          </a:ln>
        </p:spPr>
        <p:style>
          <a:lnRef idx="0">
            <a:scrgbClr r="0" g="0" b="0"/>
          </a:lnRef>
          <a:fillRef idx="0">
            <a:scrgbClr r="0" g="0" b="0"/>
          </a:fillRef>
          <a:effectRef idx="0">
            <a:scrgbClr r="0" g="0" b="0"/>
          </a:effectRef>
          <a:fontRef idx="minor"/>
        </p:style>
        <p:txBody>
          <a:bodyPr lIns="90000" tIns="720" rIns="90000" bIns="720" anchor="t">
            <a:noAutofit/>
          </a:bodyPr>
          <a:lstStyle/>
          <a:p>
            <a:pPr>
              <a:lnSpc>
                <a:spcPct val="100000"/>
              </a:lnSpc>
              <a:buNone/>
            </a:pPr>
            <a:endParaRPr lang="fr-FR" sz="1800" b="0" strike="noStrike" spc="-1">
              <a:solidFill>
                <a:srgbClr val="000000"/>
              </a:solidFill>
              <a:latin typeface="Calibri"/>
              <a:ea typeface="DejaVu Sans"/>
            </a:endParaRPr>
          </a:p>
        </p:txBody>
      </p:sp>
      <p:sp>
        <p:nvSpPr>
          <p:cNvPr id="8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8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 name="Google Shape;152;p21"/>
          <p:cNvSpPr/>
          <p:nvPr/>
        </p:nvSpPr>
        <p:spPr>
          <a:xfrm>
            <a:off x="0" y="0"/>
            <a:ext cx="239040" cy="5142240"/>
          </a:xfrm>
          <a:prstGeom prst="rect">
            <a:avLst/>
          </a:prstGeom>
          <a:solidFill>
            <a:srgbClr val="324B8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324B84"/>
              </a:solidFill>
              <a:latin typeface="Arial"/>
              <a:ea typeface="Arial"/>
            </a:endParaRPr>
          </a:p>
        </p:txBody>
      </p:sp>
      <p:sp>
        <p:nvSpPr>
          <p:cNvPr id="12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12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Google Shape;152;p21"/>
          <p:cNvSpPr/>
          <p:nvPr/>
        </p:nvSpPr>
        <p:spPr>
          <a:xfrm>
            <a:off x="0" y="0"/>
            <a:ext cx="239040" cy="5142240"/>
          </a:xfrm>
          <a:prstGeom prst="rect">
            <a:avLst/>
          </a:prstGeom>
          <a:solidFill>
            <a:srgbClr val="324B8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324B84"/>
              </a:solidFill>
              <a:latin typeface="Arial"/>
              <a:ea typeface="Arial"/>
            </a:endParaRPr>
          </a:p>
        </p:txBody>
      </p:sp>
      <p:sp>
        <p:nvSpPr>
          <p:cNvPr id="165" name="PlaceHolder 1"/>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66"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 name="Google Shape;152;p21"/>
          <p:cNvSpPr/>
          <p:nvPr/>
        </p:nvSpPr>
        <p:spPr>
          <a:xfrm>
            <a:off x="0" y="0"/>
            <a:ext cx="239040" cy="5142240"/>
          </a:xfrm>
          <a:prstGeom prst="rect">
            <a:avLst/>
          </a:prstGeom>
          <a:solidFill>
            <a:srgbClr val="324B8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324B84"/>
              </a:solidFill>
              <a:latin typeface="Arial"/>
              <a:ea typeface="Arial"/>
            </a:endParaRPr>
          </a:p>
        </p:txBody>
      </p:sp>
      <p:sp>
        <p:nvSpPr>
          <p:cNvPr id="20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205"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 name="Google Shape;152;p21"/>
          <p:cNvSpPr/>
          <p:nvPr/>
        </p:nvSpPr>
        <p:spPr>
          <a:xfrm>
            <a:off x="0" y="0"/>
            <a:ext cx="239040" cy="5142240"/>
          </a:xfrm>
          <a:prstGeom prst="rect">
            <a:avLst/>
          </a:prstGeom>
          <a:solidFill>
            <a:srgbClr val="324B8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324B84"/>
              </a:solidFill>
              <a:latin typeface="Arial"/>
              <a:ea typeface="Arial"/>
            </a:endParaRPr>
          </a:p>
        </p:txBody>
      </p:sp>
      <p:sp>
        <p:nvSpPr>
          <p:cNvPr id="24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24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B2264"/>
        </a:solidFill>
        <a:effectLst/>
      </p:bgPr>
    </p:bg>
    <p:spTree>
      <p:nvGrpSpPr>
        <p:cNvPr id="1" name=""/>
        <p:cNvGrpSpPr/>
        <p:nvPr/>
      </p:nvGrpSpPr>
      <p:grpSpPr>
        <a:xfrm>
          <a:off x="0" y="0"/>
          <a:ext cx="0" cy="0"/>
          <a:chOff x="0" y="0"/>
          <a:chExt cx="0" cy="0"/>
        </a:xfrm>
      </p:grpSpPr>
      <p:sp>
        <p:nvSpPr>
          <p:cNvPr id="281" name="Google Shape;146;p20"/>
          <p:cNvSpPr/>
          <p:nvPr/>
        </p:nvSpPr>
        <p:spPr>
          <a:xfrm>
            <a:off x="820800" y="600120"/>
            <a:ext cx="7500960" cy="3941640"/>
          </a:xfrm>
          <a:prstGeom prst="rect">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tabLst>
                <a:tab pos="0" algn="l"/>
              </a:tabLst>
            </a:pPr>
            <a:endParaRPr lang="fr-FR" sz="1400" b="0" strike="noStrike" spc="-1">
              <a:solidFill>
                <a:srgbClr val="000000"/>
              </a:solidFill>
              <a:latin typeface="Arial"/>
              <a:ea typeface="Arial"/>
            </a:endParaRPr>
          </a:p>
        </p:txBody>
      </p:sp>
      <p:pic>
        <p:nvPicPr>
          <p:cNvPr id="282" name="Google Shape;147;p20"/>
          <p:cNvPicPr/>
          <p:nvPr/>
        </p:nvPicPr>
        <p:blipFill>
          <a:blip r:embed="rId14"/>
          <a:stretch/>
        </p:blipFill>
        <p:spPr>
          <a:xfrm>
            <a:off x="3953520" y="2828160"/>
            <a:ext cx="1235520" cy="1238400"/>
          </a:xfrm>
          <a:prstGeom prst="rect">
            <a:avLst/>
          </a:prstGeom>
          <a:ln w="0">
            <a:noFill/>
          </a:ln>
        </p:spPr>
      </p:pic>
      <p:sp>
        <p:nvSpPr>
          <p:cNvPr id="28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fr-FR" sz="4400" b="0" strike="noStrike" spc="-1">
                <a:solidFill>
                  <a:srgbClr val="000000"/>
                </a:solidFill>
                <a:latin typeface="Calibri"/>
              </a:rPr>
              <a:t>Cliquez pour éditer le format du texte-titre</a:t>
            </a:r>
          </a:p>
        </p:txBody>
      </p:sp>
      <p:sp>
        <p:nvSpPr>
          <p:cNvPr id="28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4C1258-4046-44DF-9FDB-7AB6D8C5F3E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CAA6D43-4280-4ECB-BDDD-CF41563D700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0E6A8A-E26F-4B6F-9CC2-BA23DDB18CA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F708EDA-F608-4910-93EB-F85FA7E07C44}" type="datetimeFigureOut">
              <a:rPr lang="fr-FR" smtClean="0"/>
              <a:t>20/10/2023</a:t>
            </a:fld>
            <a:endParaRPr lang="fr-FR"/>
          </a:p>
        </p:txBody>
      </p:sp>
      <p:sp>
        <p:nvSpPr>
          <p:cNvPr id="5" name="Espace réservé du pied de page 4">
            <a:extLst>
              <a:ext uri="{FF2B5EF4-FFF2-40B4-BE49-F238E27FC236}">
                <a16:creationId xmlns:a16="http://schemas.microsoft.com/office/drawing/2014/main" id="{364F37F2-0B06-4F5C-B95D-01D857D7554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65D1A44-1066-42FA-B6CD-3B98F906E8E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4DCD61D-9914-4510-8D57-E97CBE164E33}" type="slidenum">
              <a:rPr lang="fr-FR" smtClean="0"/>
              <a:t>‹N°›</a:t>
            </a:fld>
            <a:endParaRPr lang="fr-FR"/>
          </a:p>
        </p:txBody>
      </p:sp>
    </p:spTree>
    <p:extLst>
      <p:ext uri="{BB962C8B-B14F-4D97-AF65-F5344CB8AC3E}">
        <p14:creationId xmlns:p14="http://schemas.microsoft.com/office/powerpoint/2010/main" val="3340986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03.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10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0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46.pn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0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0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0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61.pn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3.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hyperlink" Target="mailto:mapce@maximilien.fr" TargetMode="External"/><Relationship Id="rId2" Type="http://schemas.openxmlformats.org/officeDocument/2006/relationships/image" Target="../media/image76.png"/><Relationship Id="rId1" Type="http://schemas.openxmlformats.org/officeDocument/2006/relationships/slideLayout" Target="../slideLayouts/slideLayout85.xml"/><Relationship Id="rId5" Type="http://schemas.openxmlformats.org/officeDocument/2006/relationships/hyperlink" Target="mailto:contact@maximilien.fr"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maximilien.fr/achats-responsables/pnad/le-guichet-vert/" TargetMode="External"/><Relationship Id="rId7" Type="http://schemas.openxmlformats.org/officeDocument/2006/relationships/hyperlink" Target="https://www.maximilien.fr/achats-responsables/la-lettre-des-achats-responsables/" TargetMode="External"/><Relationship Id="rId2" Type="http://schemas.openxmlformats.org/officeDocument/2006/relationships/hyperlink" Target="https://www.maximilien.fr/achats-responsables/mission-clauses-sociales/le-guichet-regional/" TargetMode="External"/><Relationship Id="rId1" Type="http://schemas.openxmlformats.org/officeDocument/2006/relationships/slideLayout" Target="../slideLayouts/slideLayout49.xml"/><Relationship Id="rId6" Type="http://schemas.openxmlformats.org/officeDocument/2006/relationships/hyperlink" Target="https://rapidd.developpement-durable.gouv.fr/group/34" TargetMode="External"/><Relationship Id="rId11" Type="http://schemas.openxmlformats.org/officeDocument/2006/relationships/image" Target="../media/image10.png"/><Relationship Id="rId5" Type="http://schemas.openxmlformats.org/officeDocument/2006/relationships/hyperlink" Target="https://www.youtube.com/channel/UCwb3NVWK2-CYuTzZcfDIicg" TargetMode="External"/><Relationship Id="rId10" Type="http://schemas.openxmlformats.org/officeDocument/2006/relationships/image" Target="../media/image13.jpeg"/><Relationship Id="rId4" Type="http://schemas.openxmlformats.org/officeDocument/2006/relationships/hyperlink" Target="https://www.maximilien.fr/achats-responsables/"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maximilien.fr/achats-responsables/la-mapce/les-parcours-daccompagnement/" TargetMode="External"/><Relationship Id="rId2" Type="http://schemas.openxmlformats.org/officeDocument/2006/relationships/hyperlink" Target="https://www.maximilien.fr/achats-responsables/la-mapce/une-formation-initiale/" TargetMode="External"/><Relationship Id="rId1" Type="http://schemas.openxmlformats.org/officeDocument/2006/relationships/slideLayout" Target="../slideLayouts/slideLayout6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9557B-BFB5-E0F6-2460-D6C35B8C6516}"/>
              </a:ext>
            </a:extLst>
          </p:cNvPr>
          <p:cNvSpPr/>
          <p:nvPr/>
        </p:nvSpPr>
        <p:spPr>
          <a:xfrm>
            <a:off x="0" y="8522"/>
            <a:ext cx="9144000" cy="5134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6587407D-F408-D935-2489-E9E1FE42709D}"/>
              </a:ext>
            </a:extLst>
          </p:cNvPr>
          <p:cNvSpPr/>
          <p:nvPr/>
        </p:nvSpPr>
        <p:spPr>
          <a:xfrm>
            <a:off x="0" y="8522"/>
            <a:ext cx="9144000" cy="5134978"/>
          </a:xfrm>
          <a:prstGeom prst="rect">
            <a:avLst/>
          </a:prstGeom>
          <a:solidFill>
            <a:schemeClr val="accent2"/>
          </a:solidFill>
          <a:ln>
            <a:solidFill>
              <a:srgbClr val="007D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8" name="PlaceHolder 1"/>
          <p:cNvSpPr>
            <a:spLocks noGrp="1"/>
          </p:cNvSpPr>
          <p:nvPr>
            <p:ph type="title"/>
          </p:nvPr>
        </p:nvSpPr>
        <p:spPr>
          <a:xfrm>
            <a:off x="2792425" y="497470"/>
            <a:ext cx="6769100" cy="1295280"/>
          </a:xfrm>
          <a:prstGeom prst="rect">
            <a:avLst/>
          </a:prstGeom>
          <a:noFill/>
          <a:ln w="0">
            <a:noFill/>
          </a:ln>
        </p:spPr>
        <p:txBody>
          <a:bodyPr lIns="0" tIns="91440" rIns="0" bIns="91440" anchor="t">
            <a:noAutofit/>
          </a:bodyPr>
          <a:lstStyle/>
          <a:p>
            <a:pPr>
              <a:lnSpc>
                <a:spcPct val="100000"/>
              </a:lnSpc>
              <a:buNone/>
              <a:tabLst>
                <a:tab pos="0" algn="l"/>
              </a:tabLst>
            </a:pPr>
            <a:r>
              <a:rPr lang="fr-FR" sz="4700" b="0" strike="noStrike" spc="-1" dirty="0">
                <a:solidFill>
                  <a:schemeClr val="accent6"/>
                </a:solidFill>
                <a:latin typeface="Quicksand"/>
                <a:ea typeface="Quicksand"/>
              </a:rPr>
              <a:t>Boite à outils </a:t>
            </a:r>
            <a:br>
              <a:rPr lang="fr-FR" sz="4700" b="0" strike="noStrike" spc="-1" dirty="0">
                <a:solidFill>
                  <a:schemeClr val="accent6"/>
                </a:solidFill>
                <a:latin typeface="Quicksand"/>
                <a:ea typeface="Quicksand"/>
              </a:rPr>
            </a:br>
            <a:r>
              <a:rPr lang="fr-FR" sz="4700" spc="-1" dirty="0">
                <a:solidFill>
                  <a:schemeClr val="accent6"/>
                </a:solidFill>
                <a:latin typeface="Quicksand"/>
                <a:ea typeface="Quicksand"/>
              </a:rPr>
              <a:t>Equipements électriques</a:t>
            </a:r>
            <a:br>
              <a:rPr lang="fr-FR" sz="4700" spc="-1" dirty="0">
                <a:solidFill>
                  <a:schemeClr val="accent6"/>
                </a:solidFill>
                <a:latin typeface="Quicksand"/>
                <a:ea typeface="Quicksand"/>
              </a:rPr>
            </a:br>
            <a:r>
              <a:rPr lang="fr-FR" sz="4700" spc="-1" dirty="0">
                <a:solidFill>
                  <a:schemeClr val="accent6"/>
                </a:solidFill>
                <a:latin typeface="Quicksand"/>
                <a:ea typeface="Quicksand"/>
              </a:rPr>
              <a:t>et électroniques</a:t>
            </a:r>
            <a:endParaRPr lang="fr-FR" sz="4700" b="0" strike="noStrike" spc="-1" dirty="0">
              <a:solidFill>
                <a:srgbClr val="000000"/>
              </a:solidFill>
              <a:latin typeface="Calibri"/>
            </a:endParaRPr>
          </a:p>
        </p:txBody>
      </p:sp>
      <p:sp>
        <p:nvSpPr>
          <p:cNvPr id="5" name="Rectangle 4">
            <a:extLst>
              <a:ext uri="{FF2B5EF4-FFF2-40B4-BE49-F238E27FC236}">
                <a16:creationId xmlns:a16="http://schemas.microsoft.com/office/drawing/2014/main" id="{B1C2D48F-CDE0-71BD-929E-5C9C00BC58B8}"/>
              </a:ext>
            </a:extLst>
          </p:cNvPr>
          <p:cNvSpPr/>
          <p:nvPr/>
        </p:nvSpPr>
        <p:spPr>
          <a:xfrm>
            <a:off x="0" y="2866679"/>
            <a:ext cx="9145440" cy="22768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texte, Graphique, Police, graphisme&#10;&#10;Description générée automatiquement">
            <a:extLst>
              <a:ext uri="{FF2B5EF4-FFF2-40B4-BE49-F238E27FC236}">
                <a16:creationId xmlns:a16="http://schemas.microsoft.com/office/drawing/2014/main" id="{DB99D2F4-F538-6830-4283-4526E6437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376" y="3550484"/>
            <a:ext cx="1859807" cy="1642979"/>
          </a:xfrm>
          <a:prstGeom prst="rect">
            <a:avLst/>
          </a:prstGeom>
        </p:spPr>
      </p:pic>
      <p:pic>
        <p:nvPicPr>
          <p:cNvPr id="8" name="Image 7" descr="Une image contenant cercle, capture d’écran, Graphique, logo&#10;&#10;Description générée automatiquement">
            <a:extLst>
              <a:ext uri="{FF2B5EF4-FFF2-40B4-BE49-F238E27FC236}">
                <a16:creationId xmlns:a16="http://schemas.microsoft.com/office/drawing/2014/main" id="{79399532-149C-CBB7-0E02-D6400DA8B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6600"/>
            <a:ext cx="2190749" cy="2190749"/>
          </a:xfrm>
          <a:prstGeom prst="rect">
            <a:avLst/>
          </a:prstGeom>
        </p:spPr>
      </p:pic>
      <p:sp>
        <p:nvSpPr>
          <p:cNvPr id="12" name="ZoneTexte 11">
            <a:extLst>
              <a:ext uri="{FF2B5EF4-FFF2-40B4-BE49-F238E27FC236}">
                <a16:creationId xmlns:a16="http://schemas.microsoft.com/office/drawing/2014/main" id="{F0A87F5E-F703-A21A-0C73-F3023529BE9F}"/>
              </a:ext>
            </a:extLst>
          </p:cNvPr>
          <p:cNvSpPr txBox="1"/>
          <p:nvPr/>
        </p:nvSpPr>
        <p:spPr>
          <a:xfrm>
            <a:off x="4976825" y="3451661"/>
            <a:ext cx="4584700" cy="1990288"/>
          </a:xfrm>
          <a:prstGeom prst="rect">
            <a:avLst/>
          </a:prstGeom>
          <a:noFill/>
        </p:spPr>
        <p:txBody>
          <a:bodyPr wrap="square">
            <a:spAutoFit/>
          </a:bodyPr>
          <a:lstStyle/>
          <a:p>
            <a:pPr marL="228600" indent="-228600">
              <a:lnSpc>
                <a:spcPct val="100000"/>
              </a:lnSpc>
              <a:spcBef>
                <a:spcPts val="1001"/>
              </a:spcBef>
              <a:buNone/>
              <a:tabLst>
                <a:tab pos="0" algn="l"/>
              </a:tabLst>
            </a:pPr>
            <a:r>
              <a:rPr lang="en" sz="1800" b="0" strike="noStrike" spc="-1" dirty="0">
                <a:solidFill>
                  <a:schemeClr val="dk1"/>
                </a:solidFill>
                <a:latin typeface="Poppins Light Bold"/>
                <a:ea typeface="ADLaM Display" panose="020F0502020204030204" pitchFamily="2" charset="0"/>
                <a:cs typeface="Poppins Light" panose="00000400000000000000" pitchFamily="2" charset="0"/>
              </a:rPr>
              <a:t>Restitution parcours EEE</a:t>
            </a:r>
            <a:endParaRPr lang="fr-FR" sz="1800" b="0" strike="noStrike" spc="-1" dirty="0">
              <a:solidFill>
                <a:srgbClr val="000000"/>
              </a:solidFill>
              <a:latin typeface="Poppins Light Bold"/>
              <a:ea typeface="ADLaM Display" panose="020F0502020204030204" pitchFamily="2" charset="0"/>
              <a:cs typeface="Poppins Light" panose="00000400000000000000" pitchFamily="2" charset="0"/>
            </a:endParaRPr>
          </a:p>
          <a:p>
            <a:pPr marL="228600" indent="-228600">
              <a:lnSpc>
                <a:spcPct val="100000"/>
              </a:lnSpc>
              <a:spcBef>
                <a:spcPts val="1001"/>
              </a:spcBef>
              <a:buNone/>
              <a:tabLst>
                <a:tab pos="0" algn="l"/>
              </a:tabLst>
            </a:pPr>
            <a:r>
              <a:rPr lang="en" sz="1800" spc="-1" dirty="0">
                <a:solidFill>
                  <a:schemeClr val="dk1"/>
                </a:solidFill>
                <a:latin typeface="Poppins Light Bold"/>
                <a:ea typeface="ADLaM Display" panose="020F0502020204030204" pitchFamily="2" charset="0"/>
                <a:cs typeface="Poppins Light" panose="00000400000000000000" pitchFamily="2" charset="0"/>
              </a:rPr>
              <a:t>17 octobre </a:t>
            </a:r>
            <a:r>
              <a:rPr lang="en" sz="1800" b="0" strike="noStrike" spc="-1" dirty="0">
                <a:solidFill>
                  <a:schemeClr val="dk1"/>
                </a:solidFill>
                <a:latin typeface="Poppins Light Bold"/>
                <a:ea typeface="ADLaM Display" panose="020F0502020204030204" pitchFamily="2" charset="0"/>
                <a:cs typeface="Poppins Light" panose="00000400000000000000" pitchFamily="2" charset="0"/>
              </a:rPr>
              <a:t>2023</a:t>
            </a:r>
          </a:p>
          <a:p>
            <a:pPr marL="228600" indent="-228600">
              <a:lnSpc>
                <a:spcPct val="100000"/>
              </a:lnSpc>
              <a:spcBef>
                <a:spcPts val="1001"/>
              </a:spcBef>
              <a:buNone/>
              <a:tabLst>
                <a:tab pos="0" algn="l"/>
              </a:tabLst>
            </a:pPr>
            <a:endParaRPr lang="en" spc="-1" dirty="0">
              <a:solidFill>
                <a:schemeClr val="dk1"/>
              </a:solidFill>
              <a:latin typeface="Poppins Light Bold"/>
              <a:ea typeface="ADLaM Display" panose="020F0502020204030204" pitchFamily="2" charset="0"/>
              <a:cs typeface="Poppins Light" panose="00000400000000000000" pitchFamily="2" charset="0"/>
            </a:endParaRPr>
          </a:p>
          <a:p>
            <a:pPr marL="228600" indent="-228600">
              <a:lnSpc>
                <a:spcPct val="100000"/>
              </a:lnSpc>
              <a:spcBef>
                <a:spcPts val="1001"/>
              </a:spcBef>
              <a:buNone/>
              <a:tabLst>
                <a:tab pos="0" algn="l"/>
              </a:tabLst>
            </a:pPr>
            <a:r>
              <a:rPr lang="fr-FR" sz="1800" b="0" strike="noStrike" spc="-1" dirty="0">
                <a:solidFill>
                  <a:srgbClr val="000000"/>
                </a:solidFill>
                <a:latin typeface="Poppins Light Bold"/>
                <a:ea typeface="ADLaM Display" panose="020F0502020204030204" pitchFamily="2" charset="0"/>
                <a:cs typeface="Poppins Light" panose="00000400000000000000" pitchFamily="2" charset="0"/>
              </a:rPr>
              <a:t>mapce@maximilien.fr</a:t>
            </a:r>
          </a:p>
          <a:p>
            <a:pPr marL="228600" indent="-228600">
              <a:lnSpc>
                <a:spcPct val="100000"/>
              </a:lnSpc>
              <a:spcBef>
                <a:spcPts val="1001"/>
              </a:spcBef>
              <a:buNone/>
              <a:tabLst>
                <a:tab pos="0" algn="l"/>
              </a:tabLst>
            </a:pPr>
            <a:endParaRPr lang="fr-FR" sz="1800" b="0" strike="noStrike" spc="-1" dirty="0">
              <a:solidFill>
                <a:srgbClr val="000000"/>
              </a:solidFill>
              <a:latin typeface="Poppins Light Bold"/>
              <a:ea typeface="ADLaM Display" panose="020F0502020204030204" pitchFamily="2" charset="0"/>
              <a:cs typeface="Poppins Light" panose="00000400000000000000" pitchFamily="2" charset="0"/>
            </a:endParaRPr>
          </a:p>
        </p:txBody>
      </p:sp>
    </p:spTree>
    <p:extLst>
      <p:ext uri="{BB962C8B-B14F-4D97-AF65-F5344CB8AC3E}">
        <p14:creationId xmlns:p14="http://schemas.microsoft.com/office/powerpoint/2010/main" val="367492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4632480" y="2261160"/>
            <a:ext cx="3611160" cy="627840"/>
          </a:xfrm>
          <a:prstGeom prst="rect">
            <a:avLst/>
          </a:prstGeom>
          <a:noFill/>
          <a:ln w="0">
            <a:noFill/>
          </a:ln>
        </p:spPr>
        <p:txBody>
          <a:bodyPr lIns="90000" tIns="91440" rIns="90000" bIns="91440" anchor="ctr">
            <a:noAutofit/>
          </a:bodyPr>
          <a:lstStyle/>
          <a:p>
            <a:pPr>
              <a:lnSpc>
                <a:spcPct val="100000"/>
              </a:lnSpc>
              <a:buNone/>
            </a:pPr>
            <a:r>
              <a:rPr lang="fr-FR" sz="3600" b="0" strike="noStrike" spc="-1">
                <a:solidFill>
                  <a:schemeClr val="accent3"/>
                </a:solidFill>
                <a:latin typeface="Quicksand"/>
                <a:ea typeface="Quicksand"/>
              </a:rPr>
              <a:t>Charte d’engagement</a:t>
            </a:r>
            <a:br>
              <a:rPr sz="3600"/>
            </a:br>
            <a:endParaRPr lang="fr-FR" sz="3600" b="0" strike="noStrike" spc="-1">
              <a:solidFill>
                <a:srgbClr val="000000"/>
              </a:solidFill>
              <a:latin typeface="Calibri"/>
            </a:endParaRPr>
          </a:p>
        </p:txBody>
      </p:sp>
      <p:sp>
        <p:nvSpPr>
          <p:cNvPr id="378" name="PlaceHolder 2"/>
          <p:cNvSpPr>
            <a:spLocks noGrp="1"/>
          </p:cNvSpPr>
          <p:nvPr>
            <p:ph type="title"/>
          </p:nvPr>
        </p:nvSpPr>
        <p:spPr>
          <a:xfrm>
            <a:off x="998640" y="1886400"/>
            <a:ext cx="3056040" cy="1380960"/>
          </a:xfrm>
          <a:prstGeom prst="rect">
            <a:avLst/>
          </a:prstGeom>
          <a:noFill/>
          <a:ln w="0">
            <a:noFill/>
          </a:ln>
        </p:spPr>
        <p:txBody>
          <a:bodyPr lIns="90000" tIns="91440" rIns="90000" bIns="91440" anchor="ctr">
            <a:noAutofit/>
          </a:bodyPr>
          <a:lstStyle/>
          <a:p>
            <a:pPr>
              <a:lnSpc>
                <a:spcPct val="100000"/>
              </a:lnSpc>
              <a:buNone/>
              <a:tabLst>
                <a:tab pos="0" algn="l"/>
              </a:tabLst>
            </a:pPr>
            <a:r>
              <a:rPr lang="en" sz="20300" b="0" strike="noStrike" spc="-1">
                <a:solidFill>
                  <a:schemeClr val="accent6"/>
                </a:solidFill>
                <a:latin typeface="Quicksand"/>
                <a:ea typeface="Quicksand"/>
              </a:rPr>
              <a:t>2</a:t>
            </a:r>
            <a:endParaRPr lang="fr-FR" sz="203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576000" y="495720"/>
            <a:ext cx="7716240" cy="1131480"/>
          </a:xfrm>
          <a:prstGeom prst="rect">
            <a:avLst/>
          </a:prstGeom>
          <a:noFill/>
          <a:ln w="0">
            <a:noFill/>
          </a:ln>
        </p:spPr>
        <p:txBody>
          <a:bodyPr lIns="90000" tIns="91440" rIns="90000" bIns="91440" anchor="t">
            <a:noAutofit/>
          </a:bodyPr>
          <a:lstStyle/>
          <a:p>
            <a:pPr>
              <a:lnSpc>
                <a:spcPct val="100000"/>
              </a:lnSpc>
              <a:buNone/>
            </a:pPr>
            <a:r>
              <a:rPr lang="fr-FR" sz="2700" b="0" strike="noStrike" spc="-1">
                <a:solidFill>
                  <a:schemeClr val="accent4"/>
                </a:solidFill>
                <a:latin typeface="Quicksand"/>
                <a:ea typeface="Quicksand"/>
              </a:rPr>
              <a:t>Charte d’engagement</a:t>
            </a:r>
            <a:endParaRPr lang="fr-FR" sz="2700" b="0" strike="noStrike" spc="-1">
              <a:solidFill>
                <a:srgbClr val="000000"/>
              </a:solidFill>
              <a:latin typeface="Calibri"/>
            </a:endParaRPr>
          </a:p>
        </p:txBody>
      </p:sp>
      <p:sp>
        <p:nvSpPr>
          <p:cNvPr id="380" name="PlaceHolder 2"/>
          <p:cNvSpPr>
            <a:spLocks noGrp="1"/>
          </p:cNvSpPr>
          <p:nvPr>
            <p:ph type="subTitle"/>
          </p:nvPr>
        </p:nvSpPr>
        <p:spPr>
          <a:xfrm>
            <a:off x="4057560" y="1307160"/>
            <a:ext cx="4128480" cy="3158640"/>
          </a:xfrm>
          <a:prstGeom prst="rect">
            <a:avLst/>
          </a:prstGeom>
          <a:noFill/>
          <a:ln w="0">
            <a:noFill/>
          </a:ln>
        </p:spPr>
        <p:txBody>
          <a:bodyPr lIns="0" tIns="91440" rIns="0" bIns="91440" anchor="t">
            <a:noAutofit/>
          </a:bodyPr>
          <a:lstStyle/>
          <a:p>
            <a:pPr marL="228600" indent="-228600">
              <a:lnSpc>
                <a:spcPct val="90000"/>
              </a:lnSpc>
              <a:spcBef>
                <a:spcPts val="1001"/>
              </a:spcBef>
              <a:buNone/>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Charte rédigée par le cabinet SKOV Avocats pour le GIP Maximilien</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None/>
              <a:tabLst>
                <a:tab pos="0" algn="l"/>
              </a:tabLst>
            </a:pP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None/>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Permet aux acheteurs de s’engager dans l’économie circulaire et de progresser dans leur pratique</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None/>
              <a:tabLst>
                <a:tab pos="0" algn="l"/>
              </a:tabLst>
            </a:pP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None/>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Peut être librement téléchargée depuis le site du GIP Maximilien et utilisée en interne</a:t>
            </a:r>
            <a:endParaRPr lang="fr-FR" sz="1600" b="0" strike="noStrike" spc="-1" dirty="0">
              <a:solidFill>
                <a:schemeClr val="accent2"/>
              </a:solidFill>
              <a:latin typeface="Poppins Light" panose="00000400000000000000" pitchFamily="2" charset="0"/>
              <a:cs typeface="Poppins Light" panose="00000400000000000000" pitchFamily="2" charset="0"/>
            </a:endParaRPr>
          </a:p>
        </p:txBody>
      </p:sp>
      <p:pic>
        <p:nvPicPr>
          <p:cNvPr id="381" name="Image 4"/>
          <p:cNvPicPr/>
          <p:nvPr/>
        </p:nvPicPr>
        <p:blipFill>
          <a:blip r:embed="rId2"/>
          <a:stretch/>
        </p:blipFill>
        <p:spPr>
          <a:xfrm>
            <a:off x="851040" y="1307160"/>
            <a:ext cx="2248560" cy="31586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p:cNvSpPr>
          <p:nvPr>
            <p:ph type="title"/>
          </p:nvPr>
        </p:nvSpPr>
        <p:spPr>
          <a:xfrm>
            <a:off x="576000" y="495720"/>
            <a:ext cx="7716240" cy="1131480"/>
          </a:xfrm>
          <a:prstGeom prst="rect">
            <a:avLst/>
          </a:prstGeom>
          <a:noFill/>
          <a:ln w="0">
            <a:noFill/>
          </a:ln>
        </p:spPr>
        <p:txBody>
          <a:bodyPr lIns="90000" tIns="91440" rIns="90000" bIns="91440" anchor="t">
            <a:noAutofit/>
          </a:bodyPr>
          <a:lstStyle/>
          <a:p>
            <a:pPr>
              <a:lnSpc>
                <a:spcPct val="100000"/>
              </a:lnSpc>
              <a:buNone/>
            </a:pPr>
            <a:r>
              <a:rPr lang="fr-FR" sz="2700" b="0" strike="noStrike" spc="-1">
                <a:solidFill>
                  <a:schemeClr val="accent4"/>
                </a:solidFill>
                <a:latin typeface="Quicksand"/>
                <a:ea typeface="Quicksand"/>
              </a:rPr>
              <a:t>Charte d’engagement</a:t>
            </a:r>
            <a:endParaRPr lang="fr-FR" sz="2700" b="0" strike="noStrike" spc="-1">
              <a:solidFill>
                <a:srgbClr val="000000"/>
              </a:solidFill>
              <a:latin typeface="Calibri"/>
            </a:endParaRPr>
          </a:p>
        </p:txBody>
      </p:sp>
      <p:pic>
        <p:nvPicPr>
          <p:cNvPr id="383" name="Image 2"/>
          <p:cNvPicPr/>
          <p:nvPr/>
        </p:nvPicPr>
        <p:blipFill>
          <a:blip r:embed="rId2"/>
          <a:stretch/>
        </p:blipFill>
        <p:spPr>
          <a:xfrm>
            <a:off x="313920" y="1878120"/>
            <a:ext cx="3093120" cy="1915560"/>
          </a:xfrm>
          <a:prstGeom prst="rect">
            <a:avLst/>
          </a:prstGeom>
          <a:ln w="0">
            <a:noFill/>
          </a:ln>
        </p:spPr>
      </p:pic>
      <p:sp>
        <p:nvSpPr>
          <p:cNvPr id="384" name="PlaceHolder 2"/>
          <p:cNvSpPr/>
          <p:nvPr/>
        </p:nvSpPr>
        <p:spPr>
          <a:xfrm>
            <a:off x="4057560" y="1307160"/>
            <a:ext cx="4128480" cy="315864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t">
            <a:noAutofit/>
          </a:bodyPr>
          <a:lstStyle/>
          <a:p>
            <a:pPr marL="228600" indent="-228600">
              <a:lnSpc>
                <a:spcPct val="90000"/>
              </a:lnSpc>
              <a:spcBef>
                <a:spcPts val="1001"/>
              </a:spcBef>
              <a:buNone/>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La charte comporte :</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None/>
              <a:tabLst>
                <a:tab pos="0" algn="l"/>
              </a:tabLst>
            </a:pP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Wingdings" charset="2"/>
              <a:buChar char=""/>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6 engagements</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Wingdings" charset="2"/>
              <a:buChar char=""/>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Des objectifs à atteindre (3 niveaux)</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Wingdings" charset="2"/>
              <a:buChar char=""/>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3 points de vigilance</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Wingdings" charset="2"/>
              <a:buChar char=""/>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Des éléments de suivi de la mise en œuvre</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Wingdings" charset="2"/>
              <a:buChar char=""/>
              <a:tabLst>
                <a:tab pos="0" algn="l"/>
              </a:tabLst>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Un glossaire </a:t>
            </a:r>
            <a:endParaRPr lang="fr-FR" sz="1600" b="0" strike="noStrike" spc="-1" dirty="0">
              <a:solidFill>
                <a:schemeClr val="accent2"/>
              </a:solidFill>
              <a:latin typeface="Poppins Light" panose="00000400000000000000" pitchFamily="2" charset="0"/>
              <a:cs typeface="Poppins Light" panose="000004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0" y="2059141"/>
            <a:ext cx="3422160" cy="627840"/>
          </a:xfrm>
          <a:prstGeom prst="rect">
            <a:avLst/>
          </a:prstGeom>
          <a:noFill/>
          <a:ln w="0">
            <a:noFill/>
          </a:ln>
        </p:spPr>
        <p:txBody>
          <a:bodyPr lIns="90000" tIns="91440" rIns="90000" bIns="91440" anchor="ctr">
            <a:noAutofit/>
          </a:bodyPr>
          <a:lstStyle/>
          <a:p>
            <a:pPr>
              <a:lnSpc>
                <a:spcPct val="100000"/>
              </a:lnSpc>
              <a:buNone/>
              <a:tabLst>
                <a:tab pos="0" algn="l"/>
              </a:tabLst>
            </a:pPr>
            <a:r>
              <a:rPr lang="fr-FR" sz="3600" b="0" strike="noStrike" spc="-1" dirty="0">
                <a:solidFill>
                  <a:schemeClr val="accent3"/>
                </a:solidFill>
                <a:latin typeface="Quicksand"/>
                <a:ea typeface="Quicksand"/>
              </a:rPr>
              <a:t>Retour sur le parcours EEE</a:t>
            </a:r>
            <a:endParaRPr lang="fr-FR" sz="3600" b="0" strike="noStrike" spc="-1" dirty="0">
              <a:solidFill>
                <a:srgbClr val="000000"/>
              </a:solidFill>
              <a:latin typeface="Calibri"/>
            </a:endParaRPr>
          </a:p>
        </p:txBody>
      </p:sp>
      <p:sp>
        <p:nvSpPr>
          <p:cNvPr id="386" name="PlaceHolder 2"/>
          <p:cNvSpPr>
            <a:spLocks noGrp="1"/>
          </p:cNvSpPr>
          <p:nvPr>
            <p:ph type="title"/>
          </p:nvPr>
        </p:nvSpPr>
        <p:spPr>
          <a:xfrm>
            <a:off x="998640" y="1886400"/>
            <a:ext cx="3056040" cy="1380960"/>
          </a:xfrm>
          <a:prstGeom prst="rect">
            <a:avLst/>
          </a:prstGeom>
          <a:noFill/>
          <a:ln w="0">
            <a:noFill/>
          </a:ln>
        </p:spPr>
        <p:txBody>
          <a:bodyPr lIns="90000" tIns="91440" rIns="90000" bIns="91440" anchor="ctr">
            <a:noAutofit/>
          </a:bodyPr>
          <a:lstStyle/>
          <a:p>
            <a:pPr>
              <a:lnSpc>
                <a:spcPct val="100000"/>
              </a:lnSpc>
              <a:buNone/>
              <a:tabLst>
                <a:tab pos="0" algn="l"/>
              </a:tabLst>
            </a:pPr>
            <a:r>
              <a:rPr lang="en" sz="20300" b="0" strike="noStrike" spc="-1">
                <a:solidFill>
                  <a:schemeClr val="accent6"/>
                </a:solidFill>
                <a:latin typeface="Quicksand"/>
                <a:ea typeface="Quicksand"/>
              </a:rPr>
              <a:t>3</a:t>
            </a:r>
            <a:endParaRPr lang="fr-FR" sz="203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268B98-3D90-4D9D-B192-56D7BF03ACF2}"/>
              </a:ext>
            </a:extLst>
          </p:cNvPr>
          <p:cNvSpPr/>
          <p:nvPr/>
        </p:nvSpPr>
        <p:spPr>
          <a:xfrm>
            <a:off x="863029" y="1837712"/>
            <a:ext cx="7204754" cy="1569660"/>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Accompagnement et formation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à la commande publique circulaire et environnementale </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70723E36-8959-4074-916A-30BC513B7883}"/>
              </a:ext>
            </a:extLst>
          </p:cNvPr>
          <p:cNvPicPr>
            <a:picLocks noChangeAspect="1"/>
          </p:cNvPicPr>
          <p:nvPr/>
        </p:nvPicPr>
        <p:blipFill>
          <a:blip r:embed="rId2"/>
          <a:stretch>
            <a:fillRect/>
          </a:stretch>
        </p:blipFill>
        <p:spPr>
          <a:xfrm>
            <a:off x="7439885" y="4266273"/>
            <a:ext cx="1576021" cy="798425"/>
          </a:xfrm>
          <a:prstGeom prst="rect">
            <a:avLst/>
          </a:prstGeom>
        </p:spPr>
      </p:pic>
      <p:sp>
        <p:nvSpPr>
          <p:cNvPr id="8" name="ZoneTexte 7">
            <a:extLst>
              <a:ext uri="{FF2B5EF4-FFF2-40B4-BE49-F238E27FC236}">
                <a16:creationId xmlns:a16="http://schemas.microsoft.com/office/drawing/2014/main" id="{A51F3531-0087-4EEF-A122-BEDE561EF64E}"/>
              </a:ext>
            </a:extLst>
          </p:cNvPr>
          <p:cNvSpPr txBox="1"/>
          <p:nvPr/>
        </p:nvSpPr>
        <p:spPr>
          <a:xfrm>
            <a:off x="2558256" y="944826"/>
            <a:ext cx="5491537"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D52B1E"/>
                </a:solidFill>
                <a:effectLst/>
                <a:uLnTx/>
                <a:uFillTx/>
                <a:latin typeface="Calibri" panose="020F0502020204030204"/>
                <a:ea typeface="+mn-ea"/>
                <a:cs typeface="+mn-cs"/>
              </a:rPr>
              <a:t>	Réunion de restitution</a:t>
            </a:r>
          </a:p>
        </p:txBody>
      </p:sp>
      <p:pic>
        <p:nvPicPr>
          <p:cNvPr id="9" name="Image 8">
            <a:extLst>
              <a:ext uri="{FF2B5EF4-FFF2-40B4-BE49-F238E27FC236}">
                <a16:creationId xmlns:a16="http://schemas.microsoft.com/office/drawing/2014/main" id="{4C38EF23-F377-742E-4AF9-AB35E71D6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38" y="4321831"/>
            <a:ext cx="776604" cy="737923"/>
          </a:xfrm>
          <a:prstGeom prst="rect">
            <a:avLst/>
          </a:prstGeom>
        </p:spPr>
      </p:pic>
      <p:pic>
        <p:nvPicPr>
          <p:cNvPr id="11" name="Image 10">
            <a:extLst>
              <a:ext uri="{FF2B5EF4-FFF2-40B4-BE49-F238E27FC236}">
                <a16:creationId xmlns:a16="http://schemas.microsoft.com/office/drawing/2014/main" id="{10F0D8ED-13C1-E1F0-CB1C-13DC68277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04" y="205221"/>
            <a:ext cx="2177150" cy="1923323"/>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DD36E96D-F3BA-BB74-020E-17DAE0B87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821" y="4266273"/>
            <a:ext cx="5573165" cy="849037"/>
          </a:xfrm>
          <a:prstGeom prst="rect">
            <a:avLst/>
          </a:prstGeom>
        </p:spPr>
      </p:pic>
      <p:sp>
        <p:nvSpPr>
          <p:cNvPr id="3" name="ZoneTexte 2">
            <a:extLst>
              <a:ext uri="{FF2B5EF4-FFF2-40B4-BE49-F238E27FC236}">
                <a16:creationId xmlns:a16="http://schemas.microsoft.com/office/drawing/2014/main" id="{EEB24B5E-8FA4-4ACF-B3C5-447A64E9D77E}"/>
              </a:ext>
            </a:extLst>
          </p:cNvPr>
          <p:cNvSpPr txBox="1"/>
          <p:nvPr/>
        </p:nvSpPr>
        <p:spPr>
          <a:xfrm>
            <a:off x="3136186" y="3369010"/>
            <a:ext cx="2499189" cy="784830"/>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D52B1E"/>
                </a:solidFill>
                <a:effectLst/>
                <a:uLnTx/>
                <a:uFillTx/>
                <a:latin typeface="Calibri" panose="020F0502020204030204"/>
                <a:ea typeface="+mn-ea"/>
                <a:cs typeface="+mn-cs"/>
              </a:rPr>
              <a:t>Programme</a:t>
            </a:r>
            <a:r>
              <a:rPr kumimoji="0" lang="fr-FR" sz="4500" b="0" i="0" u="none" strike="noStrike" kern="1200" cap="none" spc="0" normalizeH="0" baseline="0" noProof="0" dirty="0">
                <a:ln>
                  <a:noFill/>
                </a:ln>
                <a:solidFill>
                  <a:srgbClr val="D52B1E"/>
                </a:solidFill>
                <a:effectLst/>
                <a:uLnTx/>
                <a:uFillTx/>
                <a:latin typeface="Calibri" panose="020F0502020204030204"/>
                <a:ea typeface="+mn-ea"/>
                <a:cs typeface="+mn-cs"/>
              </a:rPr>
              <a:t> EEE</a:t>
            </a:r>
          </a:p>
        </p:txBody>
      </p:sp>
      <p:pic>
        <p:nvPicPr>
          <p:cNvPr id="6" name="Image 5">
            <a:extLst>
              <a:ext uri="{FF2B5EF4-FFF2-40B4-BE49-F238E27FC236}">
                <a16:creationId xmlns:a16="http://schemas.microsoft.com/office/drawing/2014/main" id="{6848E4B7-AD10-4C24-9986-DEEC4E89E28F}"/>
              </a:ext>
            </a:extLst>
          </p:cNvPr>
          <p:cNvPicPr>
            <a:picLocks noChangeAspect="1"/>
          </p:cNvPicPr>
          <p:nvPr/>
        </p:nvPicPr>
        <p:blipFill>
          <a:blip r:embed="rId6"/>
          <a:stretch>
            <a:fillRect/>
          </a:stretch>
        </p:blipFill>
        <p:spPr>
          <a:xfrm>
            <a:off x="5493840" y="3000237"/>
            <a:ext cx="1321594" cy="1321594"/>
          </a:xfrm>
          <a:prstGeom prst="rect">
            <a:avLst/>
          </a:prstGeom>
        </p:spPr>
      </p:pic>
    </p:spTree>
    <p:extLst>
      <p:ext uri="{BB962C8B-B14F-4D97-AF65-F5344CB8AC3E}">
        <p14:creationId xmlns:p14="http://schemas.microsoft.com/office/powerpoint/2010/main" val="77816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066615" y="273844"/>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Pr</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ésentation du dispositif et du programme</a:t>
            </a: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Diagramme 7">
            <a:extLst>
              <a:ext uri="{FF2B5EF4-FFF2-40B4-BE49-F238E27FC236}">
                <a16:creationId xmlns:a16="http://schemas.microsoft.com/office/drawing/2014/main" id="{EC158033-0052-4796-BA5E-9F6908075DDD}"/>
              </a:ext>
            </a:extLst>
          </p:cNvPr>
          <p:cNvGraphicFramePr/>
          <p:nvPr/>
        </p:nvGraphicFramePr>
        <p:xfrm>
          <a:off x="2993137" y="1181912"/>
          <a:ext cx="4660880" cy="404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0AF5E539-4E94-49FA-9FD9-7AF55B9D97E7}"/>
              </a:ext>
            </a:extLst>
          </p:cNvPr>
          <p:cNvSpPr/>
          <p:nvPr/>
        </p:nvSpPr>
        <p:spPr>
          <a:xfrm>
            <a:off x="254698" y="1393959"/>
            <a:ext cx="1518007" cy="421538"/>
          </a:xfrm>
          <a:prstGeom prst="rect">
            <a:avLst/>
          </a:prstGeom>
          <a:solidFill>
            <a:schemeClr val="bg1"/>
          </a:solidFill>
          <a:ln w="31750">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D52B1E"/>
                </a:solidFill>
                <a:effectLst/>
                <a:uLnTx/>
                <a:uFillTx/>
                <a:latin typeface="Calibri" panose="020F0502020204030204"/>
                <a:ea typeface="+mn-ea"/>
                <a:cs typeface="+mn-cs"/>
              </a:rPr>
              <a:t>Réunion 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D52B1E"/>
                </a:solidFill>
                <a:effectLst/>
                <a:uLnTx/>
                <a:uFillTx/>
                <a:latin typeface="Calibri" panose="020F0502020204030204"/>
                <a:ea typeface="+mn-ea"/>
                <a:cs typeface="+mn-cs"/>
              </a:rPr>
              <a:t>sensibilisation</a:t>
            </a:r>
          </a:p>
        </p:txBody>
      </p:sp>
      <p:sp>
        <p:nvSpPr>
          <p:cNvPr id="10" name="Rectangle : carré corné 9">
            <a:extLst>
              <a:ext uri="{FF2B5EF4-FFF2-40B4-BE49-F238E27FC236}">
                <a16:creationId xmlns:a16="http://schemas.microsoft.com/office/drawing/2014/main" id="{27026294-629B-4E96-B9D9-8C0ED8C76209}"/>
              </a:ext>
            </a:extLst>
          </p:cNvPr>
          <p:cNvSpPr/>
          <p:nvPr/>
        </p:nvSpPr>
        <p:spPr>
          <a:xfrm>
            <a:off x="7790149" y="1285124"/>
            <a:ext cx="837170" cy="639206"/>
          </a:xfrm>
          <a:prstGeom prst="foldedCorner">
            <a:avLst/>
          </a:prstGeom>
          <a:solidFill>
            <a:srgbClr val="D52B1E"/>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panose="020F0502020204030204"/>
                <a:ea typeface="+mn-ea"/>
                <a:cs typeface="+mn-cs"/>
              </a:rPr>
              <a:t>Clauses </a:t>
            </a:r>
          </a:p>
        </p:txBody>
      </p:sp>
      <p:pic>
        <p:nvPicPr>
          <p:cNvPr id="11" name="Image 10">
            <a:extLst>
              <a:ext uri="{FF2B5EF4-FFF2-40B4-BE49-F238E27FC236}">
                <a16:creationId xmlns:a16="http://schemas.microsoft.com/office/drawing/2014/main" id="{1A8D8ECD-88E2-479E-AF57-8239044D0673}"/>
              </a:ext>
            </a:extLst>
          </p:cNvPr>
          <p:cNvPicPr>
            <a:picLocks noChangeAspect="1"/>
          </p:cNvPicPr>
          <p:nvPr/>
        </p:nvPicPr>
        <p:blipFill>
          <a:blip r:embed="rId7"/>
          <a:stretch>
            <a:fillRect/>
          </a:stretch>
        </p:blipFill>
        <p:spPr>
          <a:xfrm>
            <a:off x="7501405" y="2579677"/>
            <a:ext cx="1273999" cy="1173797"/>
          </a:xfrm>
          <a:prstGeom prst="rect">
            <a:avLst/>
          </a:prstGeom>
        </p:spPr>
      </p:pic>
      <p:sp>
        <p:nvSpPr>
          <p:cNvPr id="13" name="Flèche : bas 12">
            <a:extLst>
              <a:ext uri="{FF2B5EF4-FFF2-40B4-BE49-F238E27FC236}">
                <a16:creationId xmlns:a16="http://schemas.microsoft.com/office/drawing/2014/main" id="{CB15E99D-55DC-4207-AE14-9BA3D5F5AE86}"/>
              </a:ext>
            </a:extLst>
          </p:cNvPr>
          <p:cNvSpPr/>
          <p:nvPr/>
        </p:nvSpPr>
        <p:spPr>
          <a:xfrm>
            <a:off x="7994343" y="2094223"/>
            <a:ext cx="339047" cy="485455"/>
          </a:xfrm>
          <a:prstGeom prst="downArrow">
            <a:avLst/>
          </a:prstGeom>
          <a:solidFill>
            <a:srgbClr val="D52B1E"/>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D32BCF0F-703A-4158-AD6A-013DE75B5FFF}"/>
              </a:ext>
            </a:extLst>
          </p:cNvPr>
          <p:cNvSpPr txBox="1"/>
          <p:nvPr/>
        </p:nvSpPr>
        <p:spPr>
          <a:xfrm>
            <a:off x="7944256" y="3630433"/>
            <a:ext cx="778268" cy="36933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BAO</a:t>
            </a:r>
          </a:p>
        </p:txBody>
      </p:sp>
      <p:sp>
        <p:nvSpPr>
          <p:cNvPr id="19" name="Accolade fermante 18">
            <a:extLst>
              <a:ext uri="{FF2B5EF4-FFF2-40B4-BE49-F238E27FC236}">
                <a16:creationId xmlns:a16="http://schemas.microsoft.com/office/drawing/2014/main" id="{71CDF25F-4D00-4D33-B83E-C248E21C504C}"/>
              </a:ext>
            </a:extLst>
          </p:cNvPr>
          <p:cNvSpPr/>
          <p:nvPr/>
        </p:nvSpPr>
        <p:spPr>
          <a:xfrm>
            <a:off x="2559831" y="1870538"/>
            <a:ext cx="297173" cy="1805463"/>
          </a:xfrm>
          <a:prstGeom prst="rightBrace">
            <a:avLst/>
          </a:prstGeom>
          <a:ln w="254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lèche : angle droit 1">
            <a:extLst>
              <a:ext uri="{FF2B5EF4-FFF2-40B4-BE49-F238E27FC236}">
                <a16:creationId xmlns:a16="http://schemas.microsoft.com/office/drawing/2014/main" id="{318A0CA8-A8AC-4495-914B-14DFE5FC31D1}"/>
              </a:ext>
            </a:extLst>
          </p:cNvPr>
          <p:cNvSpPr/>
          <p:nvPr/>
        </p:nvSpPr>
        <p:spPr>
          <a:xfrm rot="5400000">
            <a:off x="3088763" y="3457898"/>
            <a:ext cx="297173" cy="208083"/>
          </a:xfrm>
          <a:prstGeom prst="bentUpArrow">
            <a:avLst>
              <a:gd name="adj1" fmla="val 7344"/>
              <a:gd name="adj2" fmla="val 25000"/>
              <a:gd name="adj3" fmla="val 25000"/>
            </a:avLst>
          </a:prstGeom>
          <a:solidFill>
            <a:srgbClr val="D52B1E"/>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30918931-A6AA-4F0C-BF4F-9E273D188651}"/>
              </a:ext>
            </a:extLst>
          </p:cNvPr>
          <p:cNvSpPr txBox="1"/>
          <p:nvPr/>
        </p:nvSpPr>
        <p:spPr>
          <a:xfrm>
            <a:off x="77687" y="1697106"/>
            <a:ext cx="2716865" cy="981038"/>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rPr>
              <a:t>Introduction aux achats responsables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rPr>
              <a:t>Pourquoi parle-t-on d’achats responsables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rPr>
              <a:t>Qu’est-ce que c’est ?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rPr>
              <a:t>Quels sont les enjeux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25" b="0" i="0" u="none" strike="noStrike" kern="1200" cap="none" spc="0" normalizeH="0" baseline="0" noProof="0" dirty="0">
                <a:ln>
                  <a:noFill/>
                </a:ln>
                <a:solidFill>
                  <a:prstClr val="black"/>
                </a:solidFill>
                <a:effectLst/>
                <a:uLnTx/>
                <a:uFillTx/>
                <a:latin typeface="Calibri" panose="020F0502020204030204"/>
                <a:ea typeface="+mn-ea"/>
                <a:cs typeface="+mn-cs"/>
              </a:rPr>
              <a:t>Le contexte normatif et réglementaire</a:t>
            </a:r>
          </a:p>
        </p:txBody>
      </p:sp>
      <p:sp>
        <p:nvSpPr>
          <p:cNvPr id="20" name="Rectangle 19">
            <a:extLst>
              <a:ext uri="{FF2B5EF4-FFF2-40B4-BE49-F238E27FC236}">
                <a16:creationId xmlns:a16="http://schemas.microsoft.com/office/drawing/2014/main" id="{CF6DAB5D-B027-49D1-91D1-B502FB35BFBB}"/>
              </a:ext>
            </a:extLst>
          </p:cNvPr>
          <p:cNvSpPr/>
          <p:nvPr/>
        </p:nvSpPr>
        <p:spPr>
          <a:xfrm>
            <a:off x="77688" y="2680800"/>
            <a:ext cx="2346010" cy="1488869"/>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dirty="0"/>
              <a:t>2.   Construire une stratégie d’achat pertinente</a:t>
            </a:r>
          </a:p>
          <a:p>
            <a:pPr marL="214313" indent="-214313">
              <a:buFont typeface="Arial" panose="020B0604020202020204" pitchFamily="34" charset="0"/>
              <a:buChar char="•"/>
            </a:pPr>
            <a:r>
              <a:rPr lang="fr-FR" sz="825" dirty="0"/>
              <a:t>Analyse du besoin</a:t>
            </a:r>
          </a:p>
          <a:p>
            <a:pPr marL="214313" indent="-214313">
              <a:buFont typeface="Arial" panose="020B0604020202020204" pitchFamily="34" charset="0"/>
              <a:buChar char="•"/>
            </a:pPr>
            <a:r>
              <a:rPr lang="fr-FR" sz="825" dirty="0"/>
              <a:t>Analyse du marché</a:t>
            </a:r>
          </a:p>
          <a:p>
            <a:pPr marL="214313" indent="-214313">
              <a:buFont typeface="Arial" panose="020B0604020202020204" pitchFamily="34" charset="0"/>
              <a:buChar char="•"/>
            </a:pPr>
            <a:r>
              <a:rPr lang="fr-FR" sz="825" dirty="0"/>
              <a:t>Analyse des risques</a:t>
            </a:r>
          </a:p>
          <a:p>
            <a:pPr marL="214313" indent="-214313">
              <a:buFont typeface="Arial" panose="020B0604020202020204" pitchFamily="34" charset="0"/>
              <a:buChar char="•"/>
            </a:pPr>
            <a:r>
              <a:rPr lang="fr-FR" sz="825" dirty="0"/>
              <a:t>Analyse des coûts</a:t>
            </a:r>
          </a:p>
          <a:p>
            <a:endParaRPr lang="fr-FR" sz="825" dirty="0"/>
          </a:p>
          <a:p>
            <a:r>
              <a:rPr lang="fr-FR" sz="825" dirty="0"/>
              <a:t>3.   Des pistes pour avancer</a:t>
            </a:r>
          </a:p>
          <a:p>
            <a:pPr marL="214313" indent="-214313">
              <a:buFont typeface="Arial" panose="020B0604020202020204" pitchFamily="34" charset="0"/>
              <a:buChar char="•"/>
            </a:pPr>
            <a:r>
              <a:rPr lang="fr-FR" sz="825" dirty="0"/>
              <a:t>Les référentiels reconnus</a:t>
            </a:r>
          </a:p>
          <a:p>
            <a:pPr marL="214313" indent="-214313">
              <a:buFont typeface="Arial" panose="020B0604020202020204" pitchFamily="34" charset="0"/>
              <a:buChar char="•"/>
            </a:pPr>
            <a:r>
              <a:rPr lang="fr-FR" sz="825" dirty="0"/>
              <a:t>Le numérique responsable</a:t>
            </a:r>
          </a:p>
          <a:p>
            <a:pPr marL="214313" indent="-214313">
              <a:buFont typeface="Arial" panose="020B0604020202020204" pitchFamily="34" charset="0"/>
              <a:buChar char="•"/>
            </a:pPr>
            <a:r>
              <a:rPr lang="fr-FR" sz="825" dirty="0"/>
              <a:t>L’économie circulaire</a:t>
            </a:r>
          </a:p>
          <a:p>
            <a:endParaRPr lang="fr-FR" sz="825" dirty="0"/>
          </a:p>
        </p:txBody>
      </p:sp>
    </p:spTree>
    <p:extLst>
      <p:ext uri="{BB962C8B-B14F-4D97-AF65-F5344CB8AC3E}">
        <p14:creationId xmlns:p14="http://schemas.microsoft.com/office/powerpoint/2010/main" val="61973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t="12566" b="50619"/>
          <a:stretch/>
        </p:blipFill>
        <p:spPr>
          <a:xfrm>
            <a:off x="281204" y="1351604"/>
            <a:ext cx="8489404" cy="1421852"/>
          </a:xfrm>
          <a:prstGeom prst="rect">
            <a:avLst/>
          </a:prstGeom>
        </p:spPr>
      </p:pic>
      <p:sp>
        <p:nvSpPr>
          <p:cNvPr id="5" name="ZoneTexte 4"/>
          <p:cNvSpPr txBox="1"/>
          <p:nvPr/>
        </p:nvSpPr>
        <p:spPr>
          <a:xfrm>
            <a:off x="628651" y="2773456"/>
            <a:ext cx="1940330"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Caractériser le besoin par une approche fonctionnelle</a:t>
            </a:r>
          </a:p>
        </p:txBody>
      </p:sp>
      <p:sp>
        <p:nvSpPr>
          <p:cNvPr id="6" name="ZoneTexte 5"/>
          <p:cNvSpPr txBox="1"/>
          <p:nvPr/>
        </p:nvSpPr>
        <p:spPr>
          <a:xfrm>
            <a:off x="2665288" y="2773456"/>
            <a:ext cx="1940330"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Recherche des interactions du produit sur les milieux et sur les parties  prenantes</a:t>
            </a:r>
          </a:p>
        </p:txBody>
      </p:sp>
      <p:sp>
        <p:nvSpPr>
          <p:cNvPr id="7" name="ZoneTexte 6"/>
          <p:cNvSpPr txBox="1"/>
          <p:nvPr/>
        </p:nvSpPr>
        <p:spPr>
          <a:xfrm>
            <a:off x="4572001" y="2773456"/>
            <a:ext cx="1940330"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Analyse de la maturité du marché et identification d’alternatives innovantes</a:t>
            </a:r>
          </a:p>
        </p:txBody>
      </p:sp>
      <p:sp>
        <p:nvSpPr>
          <p:cNvPr id="8" name="ZoneTexte 7"/>
          <p:cNvSpPr txBox="1"/>
          <p:nvPr/>
        </p:nvSpPr>
        <p:spPr>
          <a:xfrm>
            <a:off x="6512331" y="2773456"/>
            <a:ext cx="1906712"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Arbitrage des orientations possibles du besoin par une approche en coût global</a:t>
            </a:r>
          </a:p>
        </p:txBody>
      </p:sp>
      <p:pic>
        <p:nvPicPr>
          <p:cNvPr id="9" name="Image 8"/>
          <p:cNvPicPr>
            <a:picLocks noChangeAspect="1"/>
          </p:cNvPicPr>
          <p:nvPr/>
        </p:nvPicPr>
        <p:blipFill rotWithShape="1">
          <a:blip r:embed="rId2"/>
          <a:srcRect t="39371" b="50619"/>
          <a:stretch/>
        </p:blipFill>
        <p:spPr>
          <a:xfrm>
            <a:off x="281203" y="3512139"/>
            <a:ext cx="8489404" cy="386603"/>
          </a:xfrm>
          <a:prstGeom prst="rect">
            <a:avLst/>
          </a:prstGeom>
        </p:spPr>
      </p:pic>
      <p:sp>
        <p:nvSpPr>
          <p:cNvPr id="10" name="Rectangle 9"/>
          <p:cNvSpPr/>
          <p:nvPr/>
        </p:nvSpPr>
        <p:spPr>
          <a:xfrm>
            <a:off x="812362" y="3898742"/>
            <a:ext cx="7608859" cy="446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white"/>
                </a:solidFill>
                <a:effectLst/>
                <a:uLnTx/>
                <a:uFillTx/>
                <a:latin typeface="Calibri" panose="020F0502020204030204"/>
                <a:ea typeface="+mn-ea"/>
                <a:cs typeface="+mn-cs"/>
              </a:rPr>
              <a:t>Formalisation du besoin + construction de la stratégie d’achat associée</a:t>
            </a:r>
          </a:p>
        </p:txBody>
      </p:sp>
      <p:sp>
        <p:nvSpPr>
          <p:cNvPr id="11" name="ZoneTexte 10"/>
          <p:cNvSpPr txBox="1"/>
          <p:nvPr/>
        </p:nvSpPr>
        <p:spPr>
          <a:xfrm>
            <a:off x="5666846" y="4476874"/>
            <a:ext cx="3597680"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Manière d’obtenir le meilleur résultat possible</a:t>
            </a:r>
          </a:p>
        </p:txBody>
      </p:sp>
      <p:sp>
        <p:nvSpPr>
          <p:cNvPr id="12" name="Flèche à angle droit 11"/>
          <p:cNvSpPr/>
          <p:nvPr/>
        </p:nvSpPr>
        <p:spPr>
          <a:xfrm rot="5400000">
            <a:off x="5378427" y="4395280"/>
            <a:ext cx="327476" cy="264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Connecteur droit 13"/>
          <p:cNvCxnSpPr/>
          <p:nvPr/>
        </p:nvCxnSpPr>
        <p:spPr>
          <a:xfrm>
            <a:off x="5340171" y="4230727"/>
            <a:ext cx="109929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3C0FA525-F828-4A93-BE17-F3D41ACB8502}"/>
              </a:ext>
            </a:extLst>
          </p:cNvPr>
          <p:cNvSpPr/>
          <p:nvPr/>
        </p:nvSpPr>
        <p:spPr>
          <a:xfrm>
            <a:off x="688263" y="132137"/>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27CD021B-AA1E-4BD5-95AE-F50E9CD1BA21}"/>
              </a:ext>
            </a:extLst>
          </p:cNvPr>
          <p:cNvSpPr txBox="1">
            <a:spLocks/>
          </p:cNvSpPr>
          <p:nvPr/>
        </p:nvSpPr>
        <p:spPr>
          <a:xfrm>
            <a:off x="998516" y="260270"/>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L’é</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laboration d’une stratégie d’achats</a:t>
            </a:r>
          </a:p>
        </p:txBody>
      </p:sp>
      <p:sp>
        <p:nvSpPr>
          <p:cNvPr id="17" name="Arc 16">
            <a:extLst>
              <a:ext uri="{FF2B5EF4-FFF2-40B4-BE49-F238E27FC236}">
                <a16:creationId xmlns:a16="http://schemas.microsoft.com/office/drawing/2014/main" id="{1EBC0284-2E99-4623-AEB3-34A1FE7083D7}"/>
              </a:ext>
            </a:extLst>
          </p:cNvPr>
          <p:cNvSpPr/>
          <p:nvPr/>
        </p:nvSpPr>
        <p:spPr>
          <a:xfrm>
            <a:off x="-105334" y="733501"/>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4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858805" y="273844"/>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Mo</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bilisation et implication des PP </a:t>
            </a:r>
            <a:r>
              <a:rPr kumimoji="0" lang="fr-FR" sz="3300" b="1" i="0" u="none" strike="noStrike" kern="1200" cap="none" spc="0" normalizeH="0" baseline="30000" noProof="0" dirty="0">
                <a:ln>
                  <a:noFill/>
                </a:ln>
                <a:solidFill>
                  <a:srgbClr val="D52B1E"/>
                </a:solidFill>
                <a:effectLst/>
                <a:uLnTx/>
                <a:uFillTx/>
                <a:latin typeface="Calibri Light" panose="020F0302020204030204"/>
                <a:ea typeface="+mj-ea"/>
                <a:cs typeface="+mj-cs"/>
              </a:rPr>
              <a:t> </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0DDD985-5DCA-4BCB-B168-372757C23F4B}"/>
              </a:ext>
            </a:extLst>
          </p:cNvPr>
          <p:cNvSpPr/>
          <p:nvPr/>
        </p:nvSpPr>
        <p:spPr>
          <a:xfrm>
            <a:off x="768568" y="1175842"/>
            <a:ext cx="7254109" cy="715581"/>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Qu’est-ce qu’une partie prenante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	Individu ou groupe ayant un intérêt dans les décisions ou activités d’une organisation</a:t>
            </a:r>
          </a:p>
        </p:txBody>
      </p:sp>
      <p:sp>
        <p:nvSpPr>
          <p:cNvPr id="5" name="Flèche : droite 4">
            <a:extLst>
              <a:ext uri="{FF2B5EF4-FFF2-40B4-BE49-F238E27FC236}">
                <a16:creationId xmlns:a16="http://schemas.microsoft.com/office/drawing/2014/main" id="{92B91F5A-823F-413D-96C6-B6C23195BB4A}"/>
              </a:ext>
            </a:extLst>
          </p:cNvPr>
          <p:cNvSpPr/>
          <p:nvPr/>
        </p:nvSpPr>
        <p:spPr>
          <a:xfrm>
            <a:off x="1034613" y="1655379"/>
            <a:ext cx="396109" cy="143492"/>
          </a:xfrm>
          <a:prstGeom prst="rightArrow">
            <a:avLst/>
          </a:prstGeom>
          <a:solidFill>
            <a:srgbClr val="D52B1E"/>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3DEB83A-3E49-4DFB-BC3C-E8D249C80DAC}"/>
              </a:ext>
            </a:extLst>
          </p:cNvPr>
          <p:cNvSpPr/>
          <p:nvPr/>
        </p:nvSpPr>
        <p:spPr>
          <a:xfrm>
            <a:off x="2091387" y="1977464"/>
            <a:ext cx="6731391" cy="3116238"/>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6858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L’échange d’information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avec les parties prenantes qui devront avoir connaissance du projet car elles devront conduire une action à un moment précis. Celle-ci ont très peu d’influence sur le projet.</a:t>
            </a:r>
            <a:endPar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6858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Consultation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de parties prenantes qui devront-être entendues sur le besoin ou sur des attentes spécifiques. Elles peuvent apporter des précisions ou influer l’orientation le besoin.</a:t>
            </a:r>
            <a:endPar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6858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Collaboration </a:t>
            </a:r>
            <a:r>
              <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rPr>
              <a:t>avec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des parties prenantes ayant une influence sur le projet de par leur connaissances, leur expertise ou leur expérience. Elles peuvent orienter ou modifier le besoin, leur influence peut-être forte.</a:t>
            </a:r>
            <a:endPar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6858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Intégration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des parties prenantes qui prendront part aux décisions. Leur influence est forte car ils peuvent bloquer les décisions, voir, le projet.</a:t>
            </a:r>
            <a:endPar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lèche vers le bas 3">
            <a:extLst>
              <a:ext uri="{FF2B5EF4-FFF2-40B4-BE49-F238E27FC236}">
                <a16:creationId xmlns:a16="http://schemas.microsoft.com/office/drawing/2014/main" id="{6E917708-98FD-41BD-A58D-F555C351F458}"/>
              </a:ext>
            </a:extLst>
          </p:cNvPr>
          <p:cNvSpPr/>
          <p:nvPr/>
        </p:nvSpPr>
        <p:spPr>
          <a:xfrm>
            <a:off x="1363218" y="2511979"/>
            <a:ext cx="590843" cy="2355551"/>
          </a:xfrm>
          <a:prstGeom prst="downArrow">
            <a:avLst/>
          </a:prstGeom>
          <a:gradFill flip="none" rotWithShape="1">
            <a:gsLst>
              <a:gs pos="0">
                <a:srgbClr val="00B050"/>
              </a:gs>
              <a:gs pos="51000">
                <a:srgbClr val="FFFF00"/>
              </a:gs>
              <a:gs pos="60000">
                <a:srgbClr val="FFC000"/>
              </a:gs>
              <a:gs pos="100000">
                <a:srgbClr val="FF0000"/>
              </a:gs>
            </a:gsLst>
            <a:lin ang="54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444A3A1-44F4-4044-AA2C-9F0AC74360EC}"/>
              </a:ext>
            </a:extLst>
          </p:cNvPr>
          <p:cNvSpPr/>
          <p:nvPr/>
        </p:nvSpPr>
        <p:spPr>
          <a:xfrm>
            <a:off x="768568" y="2051660"/>
            <a:ext cx="6756321"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Quels sont les différents niveaux d’implication des parties prenantes dans un projet d’achat :</a:t>
            </a:r>
          </a:p>
        </p:txBody>
      </p:sp>
      <p:sp>
        <p:nvSpPr>
          <p:cNvPr id="13" name="ZoneTexte 12">
            <a:extLst>
              <a:ext uri="{FF2B5EF4-FFF2-40B4-BE49-F238E27FC236}">
                <a16:creationId xmlns:a16="http://schemas.microsoft.com/office/drawing/2014/main" id="{9A7FB9A2-9483-4692-84C6-8776FE21F8C8}"/>
              </a:ext>
            </a:extLst>
          </p:cNvPr>
          <p:cNvSpPr txBox="1"/>
          <p:nvPr/>
        </p:nvSpPr>
        <p:spPr>
          <a:xfrm rot="16200000">
            <a:off x="-140714" y="3386956"/>
            <a:ext cx="2479293" cy="27699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Niveau d’influence sur les décisions</a:t>
            </a:r>
          </a:p>
        </p:txBody>
      </p:sp>
    </p:spTree>
    <p:extLst>
      <p:ext uri="{BB962C8B-B14F-4D97-AF65-F5344CB8AC3E}">
        <p14:creationId xmlns:p14="http://schemas.microsoft.com/office/powerpoint/2010/main" val="115752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034612" y="300889"/>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Ex</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emple pour un achat de sièges de bureau </a:t>
            </a:r>
            <a:r>
              <a:rPr kumimoji="0" lang="fr-FR" sz="3300" b="1" i="0" u="none" strike="noStrike" kern="1200" cap="none" spc="0" normalizeH="0" baseline="30000" noProof="0" dirty="0">
                <a:ln>
                  <a:noFill/>
                </a:ln>
                <a:solidFill>
                  <a:srgbClr val="D52B1E"/>
                </a:solidFill>
                <a:effectLst/>
                <a:uLnTx/>
                <a:uFillTx/>
                <a:latin typeface="Calibri Light" panose="020F0302020204030204"/>
                <a:ea typeface="+mj-ea"/>
                <a:cs typeface="+mj-cs"/>
              </a:rPr>
              <a:t> </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803577"/>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2" descr="http://static.freepik.com/photos-libre/femme-medecin_17-1123163415.jpg">
            <a:extLst>
              <a:ext uri="{FF2B5EF4-FFF2-40B4-BE49-F238E27FC236}">
                <a16:creationId xmlns:a16="http://schemas.microsoft.com/office/drawing/2014/main" id="{0021ECFF-49BB-49E0-9D32-4C21D4055B16}"/>
              </a:ext>
            </a:extLst>
          </p:cNvPr>
          <p:cNvPicPr>
            <a:picLocks noChangeAspect="1" noChangeArrowheads="1"/>
          </p:cNvPicPr>
          <p:nvPr/>
        </p:nvPicPr>
        <p:blipFill>
          <a:blip r:embed="rId2" cstate="print"/>
          <a:srcRect/>
          <a:stretch>
            <a:fillRect/>
          </a:stretch>
        </p:blipFill>
        <p:spPr bwMode="auto">
          <a:xfrm>
            <a:off x="7628804" y="1481353"/>
            <a:ext cx="439625" cy="1280022"/>
          </a:xfrm>
          <a:prstGeom prst="rect">
            <a:avLst/>
          </a:prstGeom>
          <a:noFill/>
        </p:spPr>
      </p:pic>
      <p:sp>
        <p:nvSpPr>
          <p:cNvPr id="18" name="Rectangle 17">
            <a:extLst>
              <a:ext uri="{FF2B5EF4-FFF2-40B4-BE49-F238E27FC236}">
                <a16:creationId xmlns:a16="http://schemas.microsoft.com/office/drawing/2014/main" id="{DD6AA417-DFC9-4C28-8F3F-F99DE216BAD2}"/>
              </a:ext>
            </a:extLst>
          </p:cNvPr>
          <p:cNvSpPr/>
          <p:nvPr/>
        </p:nvSpPr>
        <p:spPr>
          <a:xfrm>
            <a:off x="4795821" y="3149905"/>
            <a:ext cx="1999913"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Collaboration</a:t>
            </a:r>
          </a:p>
        </p:txBody>
      </p:sp>
      <p:sp>
        <p:nvSpPr>
          <p:cNvPr id="19" name="ZoneTexte 18">
            <a:extLst>
              <a:ext uri="{FF2B5EF4-FFF2-40B4-BE49-F238E27FC236}">
                <a16:creationId xmlns:a16="http://schemas.microsoft.com/office/drawing/2014/main" id="{C7D7A327-6876-4DDD-A8CE-8E5FD7E14E72}"/>
              </a:ext>
            </a:extLst>
          </p:cNvPr>
          <p:cNvSpPr txBox="1"/>
          <p:nvPr/>
        </p:nvSpPr>
        <p:spPr>
          <a:xfrm>
            <a:off x="2618586" y="2751000"/>
            <a:ext cx="2201831"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 réceptionniste des commandes   </a:t>
            </a:r>
          </a:p>
        </p:txBody>
      </p:sp>
      <p:sp>
        <p:nvSpPr>
          <p:cNvPr id="20" name="ZoneTexte 19">
            <a:extLst>
              <a:ext uri="{FF2B5EF4-FFF2-40B4-BE49-F238E27FC236}">
                <a16:creationId xmlns:a16="http://schemas.microsoft.com/office/drawing/2014/main" id="{85378498-6B19-4E64-A70C-3F81F1593646}"/>
              </a:ext>
            </a:extLst>
          </p:cNvPr>
          <p:cNvSpPr txBox="1"/>
          <p:nvPr/>
        </p:nvSpPr>
        <p:spPr>
          <a:xfrm>
            <a:off x="1457771" y="2761375"/>
            <a:ext cx="1765767"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 client interne </a:t>
            </a:r>
          </a:p>
        </p:txBody>
      </p:sp>
      <p:pic>
        <p:nvPicPr>
          <p:cNvPr id="21" name="Image 20">
            <a:extLst>
              <a:ext uri="{FF2B5EF4-FFF2-40B4-BE49-F238E27FC236}">
                <a16:creationId xmlns:a16="http://schemas.microsoft.com/office/drawing/2014/main" id="{74917E6B-5675-4AC8-965A-1F0B7EE879A5}"/>
              </a:ext>
            </a:extLst>
          </p:cNvPr>
          <p:cNvPicPr>
            <a:picLocks noChangeAspect="1"/>
          </p:cNvPicPr>
          <p:nvPr/>
        </p:nvPicPr>
        <p:blipFill rotWithShape="1">
          <a:blip r:embed="rId3"/>
          <a:srcRect l="19863" r="16907"/>
          <a:stretch/>
        </p:blipFill>
        <p:spPr>
          <a:xfrm>
            <a:off x="476210" y="1880669"/>
            <a:ext cx="773372" cy="993764"/>
          </a:xfrm>
          <a:prstGeom prst="rect">
            <a:avLst/>
          </a:prstGeom>
        </p:spPr>
      </p:pic>
      <p:pic>
        <p:nvPicPr>
          <p:cNvPr id="22" name="Image 21">
            <a:extLst>
              <a:ext uri="{FF2B5EF4-FFF2-40B4-BE49-F238E27FC236}">
                <a16:creationId xmlns:a16="http://schemas.microsoft.com/office/drawing/2014/main" id="{D05AB0A7-1CBA-4A3D-BDD2-6C4F453BDC0C}"/>
              </a:ext>
            </a:extLst>
          </p:cNvPr>
          <p:cNvPicPr>
            <a:picLocks noChangeAspect="1"/>
          </p:cNvPicPr>
          <p:nvPr/>
        </p:nvPicPr>
        <p:blipFill rotWithShape="1">
          <a:blip r:embed="rId4"/>
          <a:srcRect l="5418" t="6814" r="69907" b="5320"/>
          <a:stretch/>
        </p:blipFill>
        <p:spPr>
          <a:xfrm flipH="1">
            <a:off x="1795874" y="1331259"/>
            <a:ext cx="618992" cy="1371600"/>
          </a:xfrm>
          <a:prstGeom prst="rect">
            <a:avLst/>
          </a:prstGeom>
        </p:spPr>
      </p:pic>
      <p:pic>
        <p:nvPicPr>
          <p:cNvPr id="23" name="Image 22">
            <a:extLst>
              <a:ext uri="{FF2B5EF4-FFF2-40B4-BE49-F238E27FC236}">
                <a16:creationId xmlns:a16="http://schemas.microsoft.com/office/drawing/2014/main" id="{B1A8AE8E-755B-42C1-B79F-EAE8008CCE4B}"/>
              </a:ext>
            </a:extLst>
          </p:cNvPr>
          <p:cNvPicPr>
            <a:picLocks noChangeAspect="1"/>
          </p:cNvPicPr>
          <p:nvPr/>
        </p:nvPicPr>
        <p:blipFill rotWithShape="1">
          <a:blip r:embed="rId5"/>
          <a:srcRect l="8862" t="23794" r="62036" b="20616"/>
          <a:stretch/>
        </p:blipFill>
        <p:spPr>
          <a:xfrm>
            <a:off x="3253206" y="1296209"/>
            <a:ext cx="641975" cy="1324406"/>
          </a:xfrm>
          <a:prstGeom prst="rect">
            <a:avLst/>
          </a:prstGeom>
        </p:spPr>
      </p:pic>
      <p:grpSp>
        <p:nvGrpSpPr>
          <p:cNvPr id="24" name="Groupe 23">
            <a:extLst>
              <a:ext uri="{FF2B5EF4-FFF2-40B4-BE49-F238E27FC236}">
                <a16:creationId xmlns:a16="http://schemas.microsoft.com/office/drawing/2014/main" id="{FF98B92A-DD8D-402A-9EF3-F6235BDE9E5C}"/>
              </a:ext>
            </a:extLst>
          </p:cNvPr>
          <p:cNvGrpSpPr/>
          <p:nvPr/>
        </p:nvGrpSpPr>
        <p:grpSpPr>
          <a:xfrm>
            <a:off x="6012867" y="1425464"/>
            <a:ext cx="704886" cy="1296348"/>
            <a:chOff x="8743693" y="-42416"/>
            <a:chExt cx="3045826" cy="6218085"/>
          </a:xfrm>
        </p:grpSpPr>
        <p:grpSp>
          <p:nvGrpSpPr>
            <p:cNvPr id="25" name="Groupe 24">
              <a:extLst>
                <a:ext uri="{FF2B5EF4-FFF2-40B4-BE49-F238E27FC236}">
                  <a16:creationId xmlns:a16="http://schemas.microsoft.com/office/drawing/2014/main" id="{C88B0957-E26C-48D5-917E-A9D08E442C06}"/>
                </a:ext>
              </a:extLst>
            </p:cNvPr>
            <p:cNvGrpSpPr/>
            <p:nvPr/>
          </p:nvGrpSpPr>
          <p:grpSpPr>
            <a:xfrm>
              <a:off x="8743693" y="-42416"/>
              <a:ext cx="3045826" cy="6218085"/>
              <a:chOff x="8743693" y="-42416"/>
              <a:chExt cx="3045826" cy="6218085"/>
            </a:xfrm>
          </p:grpSpPr>
          <p:grpSp>
            <p:nvGrpSpPr>
              <p:cNvPr id="27" name="Groupe 26">
                <a:extLst>
                  <a:ext uri="{FF2B5EF4-FFF2-40B4-BE49-F238E27FC236}">
                    <a16:creationId xmlns:a16="http://schemas.microsoft.com/office/drawing/2014/main" id="{20905A5F-2E62-437E-A55E-E8A404D7E0BB}"/>
                  </a:ext>
                </a:extLst>
              </p:cNvPr>
              <p:cNvGrpSpPr/>
              <p:nvPr/>
            </p:nvGrpSpPr>
            <p:grpSpPr>
              <a:xfrm>
                <a:off x="8743693" y="-42416"/>
                <a:ext cx="2925102" cy="6112412"/>
                <a:chOff x="8882685" y="745588"/>
                <a:chExt cx="2925102" cy="6112412"/>
              </a:xfrm>
            </p:grpSpPr>
            <p:pic>
              <p:nvPicPr>
                <p:cNvPr id="29" name="Image 28">
                  <a:extLst>
                    <a:ext uri="{FF2B5EF4-FFF2-40B4-BE49-F238E27FC236}">
                      <a16:creationId xmlns:a16="http://schemas.microsoft.com/office/drawing/2014/main" id="{75DE1536-4602-4260-8B68-FD6E3A18F513}"/>
                    </a:ext>
                  </a:extLst>
                </p:cNvPr>
                <p:cNvPicPr>
                  <a:picLocks noChangeAspect="1"/>
                </p:cNvPicPr>
                <p:nvPr/>
              </p:nvPicPr>
              <p:blipFill rotWithShape="1">
                <a:blip r:embed="rId6"/>
                <a:srcRect r="52615"/>
                <a:stretch/>
              </p:blipFill>
              <p:spPr>
                <a:xfrm>
                  <a:off x="8882685" y="762000"/>
                  <a:ext cx="2888566" cy="6096000"/>
                </a:xfrm>
                <a:prstGeom prst="rect">
                  <a:avLst/>
                </a:prstGeom>
              </p:spPr>
            </p:pic>
            <p:sp>
              <p:nvSpPr>
                <p:cNvPr id="30" name="Rectangle 29">
                  <a:extLst>
                    <a:ext uri="{FF2B5EF4-FFF2-40B4-BE49-F238E27FC236}">
                      <a16:creationId xmlns:a16="http://schemas.microsoft.com/office/drawing/2014/main" id="{DDDF318C-6712-4B4A-AEAD-96B45BD38B73}"/>
                    </a:ext>
                  </a:extLst>
                </p:cNvPr>
                <p:cNvSpPr/>
                <p:nvPr/>
              </p:nvSpPr>
              <p:spPr>
                <a:xfrm>
                  <a:off x="10623157" y="745588"/>
                  <a:ext cx="1184630" cy="94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9207104B-2B35-49BD-9886-C4A10A6990C2}"/>
                  </a:ext>
                </a:extLst>
              </p:cNvPr>
              <p:cNvSpPr/>
              <p:nvPr/>
            </p:nvSpPr>
            <p:spPr>
              <a:xfrm>
                <a:off x="10872321" y="2141026"/>
                <a:ext cx="917198" cy="403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Rectangle 25">
              <a:extLst>
                <a:ext uri="{FF2B5EF4-FFF2-40B4-BE49-F238E27FC236}">
                  <a16:creationId xmlns:a16="http://schemas.microsoft.com/office/drawing/2014/main" id="{8850ABBC-5B7D-4CE9-A2A3-6BA103EA4618}"/>
                </a:ext>
              </a:extLst>
            </p:cNvPr>
            <p:cNvSpPr/>
            <p:nvPr/>
          </p:nvSpPr>
          <p:spPr>
            <a:xfrm>
              <a:off x="10297350" y="3812345"/>
              <a:ext cx="807487" cy="20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1" name="Image 30">
            <a:extLst>
              <a:ext uri="{FF2B5EF4-FFF2-40B4-BE49-F238E27FC236}">
                <a16:creationId xmlns:a16="http://schemas.microsoft.com/office/drawing/2014/main" id="{88F02CC4-B38B-48FA-81CB-EA408026F397}"/>
              </a:ext>
            </a:extLst>
          </p:cNvPr>
          <p:cNvPicPr>
            <a:picLocks noChangeAspect="1"/>
          </p:cNvPicPr>
          <p:nvPr/>
        </p:nvPicPr>
        <p:blipFill rotWithShape="1">
          <a:blip r:embed="rId7"/>
          <a:srcRect l="30392" r="28904"/>
          <a:stretch/>
        </p:blipFill>
        <p:spPr>
          <a:xfrm>
            <a:off x="5024137" y="1296209"/>
            <a:ext cx="988730" cy="1554858"/>
          </a:xfrm>
          <a:prstGeom prst="rect">
            <a:avLst/>
          </a:prstGeom>
        </p:spPr>
      </p:pic>
      <p:sp>
        <p:nvSpPr>
          <p:cNvPr id="32" name="ZoneTexte 31">
            <a:extLst>
              <a:ext uri="{FF2B5EF4-FFF2-40B4-BE49-F238E27FC236}">
                <a16:creationId xmlns:a16="http://schemas.microsoft.com/office/drawing/2014/main" id="{E53F8BE6-B7C4-4ADA-BBF1-9808A2222832}"/>
              </a:ext>
            </a:extLst>
          </p:cNvPr>
          <p:cNvSpPr txBox="1"/>
          <p:nvPr/>
        </p:nvSpPr>
        <p:spPr>
          <a:xfrm>
            <a:off x="5233892" y="2757264"/>
            <a:ext cx="1907931"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Les salariés/usagés</a:t>
            </a:r>
          </a:p>
        </p:txBody>
      </p:sp>
      <p:sp>
        <p:nvSpPr>
          <p:cNvPr id="33" name="Rectangle 32">
            <a:extLst>
              <a:ext uri="{FF2B5EF4-FFF2-40B4-BE49-F238E27FC236}">
                <a16:creationId xmlns:a16="http://schemas.microsoft.com/office/drawing/2014/main" id="{AF3F74CE-222B-4A24-9ABE-EE705ABAE27E}"/>
              </a:ext>
            </a:extLst>
          </p:cNvPr>
          <p:cNvSpPr/>
          <p:nvPr/>
        </p:nvSpPr>
        <p:spPr>
          <a:xfrm>
            <a:off x="6957029" y="3132397"/>
            <a:ext cx="1999913"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Intégration</a:t>
            </a:r>
          </a:p>
        </p:txBody>
      </p:sp>
      <p:sp>
        <p:nvSpPr>
          <p:cNvPr id="34" name="Rectangle 33">
            <a:extLst>
              <a:ext uri="{FF2B5EF4-FFF2-40B4-BE49-F238E27FC236}">
                <a16:creationId xmlns:a16="http://schemas.microsoft.com/office/drawing/2014/main" id="{DC5D0208-34DB-4799-9EC2-6A60BF168019}"/>
              </a:ext>
            </a:extLst>
          </p:cNvPr>
          <p:cNvSpPr/>
          <p:nvPr/>
        </p:nvSpPr>
        <p:spPr>
          <a:xfrm>
            <a:off x="473404" y="3127463"/>
            <a:ext cx="1999913"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Echange d’information</a:t>
            </a:r>
          </a:p>
        </p:txBody>
      </p:sp>
      <p:sp>
        <p:nvSpPr>
          <p:cNvPr id="35" name="Rectangle 34">
            <a:extLst>
              <a:ext uri="{FF2B5EF4-FFF2-40B4-BE49-F238E27FC236}">
                <a16:creationId xmlns:a16="http://schemas.microsoft.com/office/drawing/2014/main" id="{69C4F04F-B3BE-4AEC-AC43-4B2AF0C4069F}"/>
              </a:ext>
            </a:extLst>
          </p:cNvPr>
          <p:cNvSpPr/>
          <p:nvPr/>
        </p:nvSpPr>
        <p:spPr>
          <a:xfrm>
            <a:off x="473404" y="3127463"/>
            <a:ext cx="1997770" cy="180124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E83DF5D-7B61-4529-A931-AA8E3F6C23AA}"/>
              </a:ext>
            </a:extLst>
          </p:cNvPr>
          <p:cNvSpPr/>
          <p:nvPr/>
        </p:nvSpPr>
        <p:spPr>
          <a:xfrm>
            <a:off x="2636756" y="3144129"/>
            <a:ext cx="1997770" cy="180124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E41B746-8574-4F0A-A39A-3054FB8B94C9}"/>
              </a:ext>
            </a:extLst>
          </p:cNvPr>
          <p:cNvSpPr/>
          <p:nvPr/>
        </p:nvSpPr>
        <p:spPr>
          <a:xfrm>
            <a:off x="4797964" y="3133554"/>
            <a:ext cx="1997770" cy="180124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EC4D768-0F6B-4816-B5AC-16090E27E8EE}"/>
              </a:ext>
            </a:extLst>
          </p:cNvPr>
          <p:cNvSpPr/>
          <p:nvPr/>
        </p:nvSpPr>
        <p:spPr>
          <a:xfrm>
            <a:off x="6959172" y="3144129"/>
            <a:ext cx="1997770" cy="180124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Image 38">
            <a:extLst>
              <a:ext uri="{FF2B5EF4-FFF2-40B4-BE49-F238E27FC236}">
                <a16:creationId xmlns:a16="http://schemas.microsoft.com/office/drawing/2014/main" id="{F420ACBF-3B20-43D9-A1AC-1CBC49B0885F}"/>
              </a:ext>
            </a:extLst>
          </p:cNvPr>
          <p:cNvPicPr>
            <a:picLocks noChangeAspect="1"/>
          </p:cNvPicPr>
          <p:nvPr/>
        </p:nvPicPr>
        <p:blipFill>
          <a:blip r:embed="rId8"/>
          <a:stretch>
            <a:fillRect/>
          </a:stretch>
        </p:blipFill>
        <p:spPr>
          <a:xfrm>
            <a:off x="799874" y="3601310"/>
            <a:ext cx="1114914" cy="1114914"/>
          </a:xfrm>
          <a:prstGeom prst="rect">
            <a:avLst/>
          </a:prstGeom>
        </p:spPr>
      </p:pic>
      <p:pic>
        <p:nvPicPr>
          <p:cNvPr id="40" name="Image 39">
            <a:extLst>
              <a:ext uri="{FF2B5EF4-FFF2-40B4-BE49-F238E27FC236}">
                <a16:creationId xmlns:a16="http://schemas.microsoft.com/office/drawing/2014/main" id="{643829F3-7C64-4113-90FF-DE9F754C979F}"/>
              </a:ext>
            </a:extLst>
          </p:cNvPr>
          <p:cNvPicPr>
            <a:picLocks noChangeAspect="1"/>
          </p:cNvPicPr>
          <p:nvPr/>
        </p:nvPicPr>
        <p:blipFill>
          <a:blip r:embed="rId8"/>
          <a:stretch>
            <a:fillRect/>
          </a:stretch>
        </p:blipFill>
        <p:spPr>
          <a:xfrm>
            <a:off x="5204011" y="3601310"/>
            <a:ext cx="1114914" cy="1114914"/>
          </a:xfrm>
          <a:prstGeom prst="rect">
            <a:avLst/>
          </a:prstGeom>
        </p:spPr>
      </p:pic>
      <p:pic>
        <p:nvPicPr>
          <p:cNvPr id="41" name="Image 40">
            <a:extLst>
              <a:ext uri="{FF2B5EF4-FFF2-40B4-BE49-F238E27FC236}">
                <a16:creationId xmlns:a16="http://schemas.microsoft.com/office/drawing/2014/main" id="{46F20C70-F5A0-4878-B4F0-67E08F01E9CC}"/>
              </a:ext>
            </a:extLst>
          </p:cNvPr>
          <p:cNvPicPr>
            <a:picLocks noChangeAspect="1"/>
          </p:cNvPicPr>
          <p:nvPr/>
        </p:nvPicPr>
        <p:blipFill>
          <a:blip r:embed="rId8"/>
          <a:stretch>
            <a:fillRect/>
          </a:stretch>
        </p:blipFill>
        <p:spPr>
          <a:xfrm>
            <a:off x="2991521" y="3601310"/>
            <a:ext cx="1114914" cy="1114914"/>
          </a:xfrm>
          <a:prstGeom prst="rect">
            <a:avLst/>
          </a:prstGeom>
        </p:spPr>
      </p:pic>
      <p:pic>
        <p:nvPicPr>
          <p:cNvPr id="42" name="Image 41">
            <a:extLst>
              <a:ext uri="{FF2B5EF4-FFF2-40B4-BE49-F238E27FC236}">
                <a16:creationId xmlns:a16="http://schemas.microsoft.com/office/drawing/2014/main" id="{577AAB2E-856F-4F2F-9EAE-D4BF7611B089}"/>
              </a:ext>
            </a:extLst>
          </p:cNvPr>
          <p:cNvPicPr>
            <a:picLocks noChangeAspect="1"/>
          </p:cNvPicPr>
          <p:nvPr/>
        </p:nvPicPr>
        <p:blipFill>
          <a:blip r:embed="rId8"/>
          <a:stretch>
            <a:fillRect/>
          </a:stretch>
        </p:blipFill>
        <p:spPr>
          <a:xfrm>
            <a:off x="7399529" y="3601310"/>
            <a:ext cx="1114914" cy="1114914"/>
          </a:xfrm>
          <a:prstGeom prst="rect">
            <a:avLst/>
          </a:prstGeom>
        </p:spPr>
      </p:pic>
      <p:sp>
        <p:nvSpPr>
          <p:cNvPr id="44" name="ZoneTexte 43">
            <a:extLst>
              <a:ext uri="{FF2B5EF4-FFF2-40B4-BE49-F238E27FC236}">
                <a16:creationId xmlns:a16="http://schemas.microsoft.com/office/drawing/2014/main" id="{D1009B56-82B2-4730-B255-A8F16FAB5D7E}"/>
              </a:ext>
            </a:extLst>
          </p:cNvPr>
          <p:cNvSpPr txBox="1"/>
          <p:nvPr/>
        </p:nvSpPr>
        <p:spPr>
          <a:xfrm>
            <a:off x="460350" y="4671922"/>
            <a:ext cx="2201831"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 réceptionniste des commandes   </a:t>
            </a:r>
          </a:p>
        </p:txBody>
      </p:sp>
      <p:sp>
        <p:nvSpPr>
          <p:cNvPr id="45" name="ZoneTexte 44">
            <a:extLst>
              <a:ext uri="{FF2B5EF4-FFF2-40B4-BE49-F238E27FC236}">
                <a16:creationId xmlns:a16="http://schemas.microsoft.com/office/drawing/2014/main" id="{75C43230-4A66-4261-85DC-B2EB622BA626}"/>
              </a:ext>
            </a:extLst>
          </p:cNvPr>
          <p:cNvSpPr txBox="1"/>
          <p:nvPr/>
        </p:nvSpPr>
        <p:spPr>
          <a:xfrm>
            <a:off x="6957030" y="4690326"/>
            <a:ext cx="1999912"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 client interne </a:t>
            </a:r>
          </a:p>
        </p:txBody>
      </p:sp>
      <p:sp>
        <p:nvSpPr>
          <p:cNvPr id="46" name="ZoneTexte 45">
            <a:extLst>
              <a:ext uri="{FF2B5EF4-FFF2-40B4-BE49-F238E27FC236}">
                <a16:creationId xmlns:a16="http://schemas.microsoft.com/office/drawing/2014/main" id="{88FA05E3-32E6-42D0-89D4-03D2219C9530}"/>
              </a:ext>
            </a:extLst>
          </p:cNvPr>
          <p:cNvSpPr txBox="1"/>
          <p:nvPr/>
        </p:nvSpPr>
        <p:spPr>
          <a:xfrm>
            <a:off x="4820417" y="4685369"/>
            <a:ext cx="1975317"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 médecin du travail</a:t>
            </a:r>
          </a:p>
        </p:txBody>
      </p:sp>
      <p:sp>
        <p:nvSpPr>
          <p:cNvPr id="47" name="ZoneTexte 46">
            <a:extLst>
              <a:ext uri="{FF2B5EF4-FFF2-40B4-BE49-F238E27FC236}">
                <a16:creationId xmlns:a16="http://schemas.microsoft.com/office/drawing/2014/main" id="{C7709D19-DA70-4771-B05E-DE14A88D5030}"/>
              </a:ext>
            </a:extLst>
          </p:cNvPr>
          <p:cNvSpPr txBox="1"/>
          <p:nvPr/>
        </p:nvSpPr>
        <p:spPr>
          <a:xfrm>
            <a:off x="2620227" y="4702778"/>
            <a:ext cx="2012156"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Les salariés/usagés</a:t>
            </a:r>
          </a:p>
        </p:txBody>
      </p:sp>
      <p:sp>
        <p:nvSpPr>
          <p:cNvPr id="48" name="Rectangle 47">
            <a:extLst>
              <a:ext uri="{FF2B5EF4-FFF2-40B4-BE49-F238E27FC236}">
                <a16:creationId xmlns:a16="http://schemas.microsoft.com/office/drawing/2014/main" id="{AFC713A2-C805-474E-999A-6CCEBE24C9FB}"/>
              </a:ext>
            </a:extLst>
          </p:cNvPr>
          <p:cNvSpPr/>
          <p:nvPr/>
        </p:nvSpPr>
        <p:spPr>
          <a:xfrm>
            <a:off x="2632470" y="3132397"/>
            <a:ext cx="1999913"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Consultation</a:t>
            </a:r>
          </a:p>
        </p:txBody>
      </p:sp>
      <p:sp>
        <p:nvSpPr>
          <p:cNvPr id="6" name="Rectangle 5">
            <a:extLst>
              <a:ext uri="{FF2B5EF4-FFF2-40B4-BE49-F238E27FC236}">
                <a16:creationId xmlns:a16="http://schemas.microsoft.com/office/drawing/2014/main" id="{052B4D29-F312-49EB-A822-415CAD691955}"/>
              </a:ext>
            </a:extLst>
          </p:cNvPr>
          <p:cNvSpPr/>
          <p:nvPr/>
        </p:nvSpPr>
        <p:spPr>
          <a:xfrm>
            <a:off x="3431636" y="797974"/>
            <a:ext cx="3553954" cy="507831"/>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Associer chaque PP au bon niveau d’implication</a:t>
            </a:r>
          </a:p>
        </p:txBody>
      </p:sp>
      <p:sp>
        <p:nvSpPr>
          <p:cNvPr id="43" name="ZoneTexte 42">
            <a:extLst>
              <a:ext uri="{FF2B5EF4-FFF2-40B4-BE49-F238E27FC236}">
                <a16:creationId xmlns:a16="http://schemas.microsoft.com/office/drawing/2014/main" id="{971ABC0B-3B41-4235-ABBE-9D690851DAA3}"/>
              </a:ext>
            </a:extLst>
          </p:cNvPr>
          <p:cNvSpPr txBox="1"/>
          <p:nvPr/>
        </p:nvSpPr>
        <p:spPr>
          <a:xfrm>
            <a:off x="6870392" y="2814745"/>
            <a:ext cx="1975317" cy="25391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144193"/>
                </a:solidFill>
                <a:effectLst/>
                <a:uLnTx/>
                <a:uFillTx/>
                <a:latin typeface="Calibri" panose="020F0502020204030204"/>
                <a:ea typeface="+mn-ea"/>
                <a:cs typeface="+mn-cs"/>
              </a:rPr>
              <a:t>Le médecin du travail</a:t>
            </a:r>
          </a:p>
        </p:txBody>
      </p:sp>
    </p:spTree>
    <p:extLst>
      <p:ext uri="{BB962C8B-B14F-4D97-AF65-F5344CB8AC3E}">
        <p14:creationId xmlns:p14="http://schemas.microsoft.com/office/powerpoint/2010/main" val="49169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991750" y="250815"/>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Ap</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plication aux marchés d’EEE</a:t>
            </a:r>
          </a:p>
        </p:txBody>
      </p:sp>
      <p:sp>
        <p:nvSpPr>
          <p:cNvPr id="16" name="Arc 15">
            <a:extLst>
              <a:ext uri="{FF2B5EF4-FFF2-40B4-BE49-F238E27FC236}">
                <a16:creationId xmlns:a16="http://schemas.microsoft.com/office/drawing/2014/main" id="{4C8AF441-F0CC-4AF3-A936-32A6A566D501}"/>
              </a:ext>
            </a:extLst>
          </p:cNvPr>
          <p:cNvSpPr/>
          <p:nvPr/>
        </p:nvSpPr>
        <p:spPr>
          <a:xfrm>
            <a:off x="-105334" y="803577"/>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3" name="Image 42">
            <a:extLst>
              <a:ext uri="{FF2B5EF4-FFF2-40B4-BE49-F238E27FC236}">
                <a16:creationId xmlns:a16="http://schemas.microsoft.com/office/drawing/2014/main" id="{C1EB89C0-38EC-42E9-99B7-4D2831B92F6B}"/>
              </a:ext>
            </a:extLst>
          </p:cNvPr>
          <p:cNvPicPr>
            <a:picLocks noChangeAspect="1"/>
          </p:cNvPicPr>
          <p:nvPr/>
        </p:nvPicPr>
        <p:blipFill rotWithShape="1">
          <a:blip r:embed="rId2"/>
          <a:srcRect l="22269" t="18446" r="23154" b="9929"/>
          <a:stretch/>
        </p:blipFill>
        <p:spPr>
          <a:xfrm>
            <a:off x="4071937" y="1244987"/>
            <a:ext cx="4909373" cy="3622349"/>
          </a:xfrm>
          <a:prstGeom prst="rect">
            <a:avLst/>
          </a:prstGeom>
        </p:spPr>
      </p:pic>
      <p:sp>
        <p:nvSpPr>
          <p:cNvPr id="2" name="Rectangle 1">
            <a:extLst>
              <a:ext uri="{FF2B5EF4-FFF2-40B4-BE49-F238E27FC236}">
                <a16:creationId xmlns:a16="http://schemas.microsoft.com/office/drawing/2014/main" id="{8D832A27-903F-4760-BC6F-C7B1C8494523}"/>
              </a:ext>
            </a:extLst>
          </p:cNvPr>
          <p:cNvSpPr/>
          <p:nvPr/>
        </p:nvSpPr>
        <p:spPr>
          <a:xfrm>
            <a:off x="517836" y="1350089"/>
            <a:ext cx="3328988" cy="1618264"/>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Dans le cadre de la préparation d’un marché pour le renouvellement d’un parc informatique, quelles parties prenantes impliqueriez-vous dans le projet et à quel niveau ?</a:t>
            </a:r>
          </a:p>
        </p:txBody>
      </p:sp>
      <p:pic>
        <p:nvPicPr>
          <p:cNvPr id="53" name="Picture 12" descr="MCj04344110000[1]">
            <a:extLst>
              <a:ext uri="{FF2B5EF4-FFF2-40B4-BE49-F238E27FC236}">
                <a16:creationId xmlns:a16="http://schemas.microsoft.com/office/drawing/2014/main" id="{27D2A271-D189-4433-B285-7E1F9CED3AE4}"/>
              </a:ext>
            </a:extLst>
          </p:cNvPr>
          <p:cNvPicPr>
            <a:picLocks noChangeAspect="1" noChangeArrowheads="1"/>
          </p:cNvPicPr>
          <p:nvPr/>
        </p:nvPicPr>
        <p:blipFill>
          <a:blip r:embed="rId3" cstate="print"/>
          <a:srcRect/>
          <a:stretch>
            <a:fillRect/>
          </a:stretch>
        </p:blipFill>
        <p:spPr bwMode="auto">
          <a:xfrm>
            <a:off x="455760" y="3445525"/>
            <a:ext cx="1178213" cy="1104023"/>
          </a:xfrm>
          <a:prstGeom prst="rect">
            <a:avLst/>
          </a:prstGeom>
          <a:noFill/>
          <a:ln w="9525">
            <a:noFill/>
            <a:miter lim="800000"/>
            <a:headEnd/>
            <a:tailEnd/>
          </a:ln>
        </p:spPr>
      </p:pic>
    </p:spTree>
    <p:extLst>
      <p:ext uri="{BB962C8B-B14F-4D97-AF65-F5344CB8AC3E}">
        <p14:creationId xmlns:p14="http://schemas.microsoft.com/office/powerpoint/2010/main" val="33429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713160" y="597600"/>
            <a:ext cx="5766840" cy="527040"/>
          </a:xfrm>
          <a:prstGeom prst="rect">
            <a:avLst/>
          </a:prstGeom>
          <a:noFill/>
          <a:ln w="0">
            <a:noFill/>
          </a:ln>
        </p:spPr>
        <p:txBody>
          <a:bodyPr lIns="90000" tIns="91440" rIns="90000" bIns="91440" anchor="ctr">
            <a:noAutofit/>
          </a:bodyPr>
          <a:lstStyle/>
          <a:p>
            <a:pPr>
              <a:lnSpc>
                <a:spcPct val="100000"/>
              </a:lnSpc>
              <a:buNone/>
              <a:tabLst>
                <a:tab pos="0" algn="l"/>
              </a:tabLst>
            </a:pPr>
            <a:r>
              <a:rPr lang="en" sz="3000" b="0" strike="noStrike" spc="-1">
                <a:solidFill>
                  <a:schemeClr val="accent6"/>
                </a:solidFill>
                <a:latin typeface="Quicksand"/>
                <a:ea typeface="Quicksand"/>
              </a:rPr>
              <a:t>Sommaire </a:t>
            </a:r>
            <a:endParaRPr lang="fr-FR" sz="3000" b="0" strike="noStrike" spc="-1">
              <a:solidFill>
                <a:srgbClr val="000000"/>
              </a:solidFill>
              <a:latin typeface="Calibri"/>
            </a:endParaRPr>
          </a:p>
        </p:txBody>
      </p:sp>
      <p:sp>
        <p:nvSpPr>
          <p:cNvPr id="324" name="PlaceHolder 2"/>
          <p:cNvSpPr>
            <a:spLocks noGrp="1"/>
          </p:cNvSpPr>
          <p:nvPr>
            <p:ph type="title"/>
          </p:nvPr>
        </p:nvSpPr>
        <p:spPr>
          <a:xfrm>
            <a:off x="1613880" y="1459440"/>
            <a:ext cx="2956680" cy="323640"/>
          </a:xfrm>
          <a:prstGeom prst="rect">
            <a:avLst/>
          </a:prstGeom>
          <a:noFill/>
          <a:ln w="0">
            <a:noFill/>
          </a:ln>
        </p:spPr>
        <p:txBody>
          <a:bodyPr lIns="90000" tIns="91440" rIns="90000" bIns="91440" anchor="ctr">
            <a:noAutofit/>
          </a:bodyPr>
          <a:lstStyle/>
          <a:p>
            <a:pPr>
              <a:lnSpc>
                <a:spcPct val="100000"/>
              </a:lnSpc>
              <a:buNone/>
              <a:tabLst>
                <a:tab pos="0" algn="l"/>
              </a:tabLst>
            </a:pPr>
            <a:r>
              <a:rPr lang="en" sz="1800" b="0" strike="noStrike" spc="-1">
                <a:solidFill>
                  <a:schemeClr val="accent6"/>
                </a:solidFill>
                <a:latin typeface="Quicksand"/>
                <a:ea typeface="Quicksand"/>
              </a:rPr>
              <a:t>Mission achats circulaires</a:t>
            </a:r>
            <a:endParaRPr lang="fr-FR" sz="1800" b="0" strike="noStrike" spc="-1">
              <a:solidFill>
                <a:srgbClr val="000000"/>
              </a:solidFill>
              <a:latin typeface="Calibri"/>
            </a:endParaRPr>
          </a:p>
        </p:txBody>
      </p:sp>
      <p:sp>
        <p:nvSpPr>
          <p:cNvPr id="325" name="PlaceHolder 3"/>
          <p:cNvSpPr>
            <a:spLocks noGrp="1"/>
          </p:cNvSpPr>
          <p:nvPr>
            <p:ph type="title"/>
          </p:nvPr>
        </p:nvSpPr>
        <p:spPr>
          <a:xfrm>
            <a:off x="1613880" y="2327400"/>
            <a:ext cx="2805840" cy="323640"/>
          </a:xfrm>
          <a:prstGeom prst="rect">
            <a:avLst/>
          </a:prstGeom>
          <a:noFill/>
          <a:ln w="0">
            <a:noFill/>
          </a:ln>
        </p:spPr>
        <p:txBody>
          <a:bodyPr lIns="90000" tIns="91440" rIns="90000" bIns="91440" anchor="ctr">
            <a:noAutofit/>
          </a:bodyPr>
          <a:lstStyle/>
          <a:p>
            <a:pPr>
              <a:lnSpc>
                <a:spcPct val="100000"/>
              </a:lnSpc>
              <a:buNone/>
              <a:tabLst>
                <a:tab pos="0" algn="l"/>
              </a:tabLst>
            </a:pPr>
            <a:r>
              <a:rPr lang="en" sz="1800" b="0" strike="noStrike" spc="-1">
                <a:solidFill>
                  <a:schemeClr val="lt1"/>
                </a:solidFill>
                <a:latin typeface="Quicksand"/>
                <a:ea typeface="Quicksand"/>
              </a:rPr>
              <a:t>Charte d’engagement</a:t>
            </a:r>
            <a:endParaRPr lang="fr-FR" sz="1800" b="0" strike="noStrike" spc="-1">
              <a:solidFill>
                <a:srgbClr val="000000"/>
              </a:solidFill>
              <a:latin typeface="Calibri"/>
            </a:endParaRPr>
          </a:p>
        </p:txBody>
      </p:sp>
      <p:sp>
        <p:nvSpPr>
          <p:cNvPr id="326" name="PlaceHolder 4"/>
          <p:cNvSpPr>
            <a:spLocks noGrp="1"/>
          </p:cNvSpPr>
          <p:nvPr>
            <p:ph type="title"/>
          </p:nvPr>
        </p:nvSpPr>
        <p:spPr>
          <a:xfrm>
            <a:off x="1005480" y="1468800"/>
            <a:ext cx="683280" cy="289080"/>
          </a:xfrm>
          <a:prstGeom prst="rect">
            <a:avLst/>
          </a:prstGeom>
          <a:noFill/>
          <a:ln w="0">
            <a:noFill/>
          </a:ln>
        </p:spPr>
        <p:txBody>
          <a:bodyPr lIns="90000" tIns="91440" rIns="90000" bIns="91440" anchor="ctr">
            <a:noAutofit/>
          </a:bodyPr>
          <a:lstStyle/>
          <a:p>
            <a:pPr>
              <a:lnSpc>
                <a:spcPct val="100000"/>
              </a:lnSpc>
              <a:buNone/>
              <a:tabLst>
                <a:tab pos="0" algn="l"/>
              </a:tabLst>
            </a:pPr>
            <a:r>
              <a:rPr lang="en" sz="1800" b="0" strike="noStrike" spc="-1">
                <a:solidFill>
                  <a:schemeClr val="accent6"/>
                </a:solidFill>
                <a:latin typeface="Quicksand"/>
                <a:ea typeface="Quicksand"/>
              </a:rPr>
              <a:t>01</a:t>
            </a:r>
            <a:endParaRPr lang="fr-FR" sz="1800" b="0" strike="noStrike" spc="-1">
              <a:solidFill>
                <a:srgbClr val="000000"/>
              </a:solidFill>
              <a:latin typeface="Calibri"/>
            </a:endParaRPr>
          </a:p>
        </p:txBody>
      </p:sp>
      <p:sp>
        <p:nvSpPr>
          <p:cNvPr id="327" name="PlaceHolder 5"/>
          <p:cNvSpPr>
            <a:spLocks noGrp="1"/>
          </p:cNvSpPr>
          <p:nvPr>
            <p:ph type="title"/>
          </p:nvPr>
        </p:nvSpPr>
        <p:spPr>
          <a:xfrm>
            <a:off x="1005480" y="2336760"/>
            <a:ext cx="683280" cy="289080"/>
          </a:xfrm>
          <a:prstGeom prst="rect">
            <a:avLst/>
          </a:prstGeom>
          <a:noFill/>
          <a:ln w="0">
            <a:noFill/>
          </a:ln>
        </p:spPr>
        <p:txBody>
          <a:bodyPr lIns="90000" tIns="91440" rIns="90000" bIns="91440" anchor="ctr">
            <a:noAutofit/>
          </a:bodyPr>
          <a:lstStyle/>
          <a:p>
            <a:pPr>
              <a:lnSpc>
                <a:spcPct val="100000"/>
              </a:lnSpc>
              <a:buNone/>
              <a:tabLst>
                <a:tab pos="0" algn="l"/>
              </a:tabLst>
            </a:pPr>
            <a:r>
              <a:rPr lang="en" sz="1800" b="0" strike="noStrike" spc="-1">
                <a:solidFill>
                  <a:schemeClr val="accent6"/>
                </a:solidFill>
                <a:latin typeface="Quicksand"/>
                <a:ea typeface="Quicksand"/>
              </a:rPr>
              <a:t>02</a:t>
            </a:r>
            <a:endParaRPr lang="fr-FR" sz="1800" b="0" strike="noStrike" spc="-1">
              <a:solidFill>
                <a:srgbClr val="000000"/>
              </a:solidFill>
              <a:latin typeface="Calibri"/>
            </a:endParaRPr>
          </a:p>
        </p:txBody>
      </p:sp>
      <p:sp>
        <p:nvSpPr>
          <p:cNvPr id="328" name="PlaceHolder 6"/>
          <p:cNvSpPr>
            <a:spLocks noGrp="1"/>
          </p:cNvSpPr>
          <p:nvPr>
            <p:ph type="title"/>
          </p:nvPr>
        </p:nvSpPr>
        <p:spPr>
          <a:xfrm>
            <a:off x="1613880" y="3164040"/>
            <a:ext cx="2718000" cy="323640"/>
          </a:xfrm>
          <a:prstGeom prst="rect">
            <a:avLst/>
          </a:prstGeom>
          <a:noFill/>
          <a:ln w="0">
            <a:noFill/>
          </a:ln>
        </p:spPr>
        <p:txBody>
          <a:bodyPr lIns="90000" tIns="91440" rIns="90000" bIns="91440" anchor="ctr">
            <a:noAutofit/>
          </a:bodyPr>
          <a:lstStyle/>
          <a:p>
            <a:pPr>
              <a:lnSpc>
                <a:spcPct val="100000"/>
              </a:lnSpc>
              <a:buNone/>
            </a:pPr>
            <a:r>
              <a:rPr lang="fr-FR" sz="1800" spc="-1" dirty="0">
                <a:solidFill>
                  <a:schemeClr val="lt1"/>
                </a:solidFill>
                <a:latin typeface="Quicksand"/>
              </a:rPr>
              <a:t>Retour sur le parcours EEE</a:t>
            </a:r>
            <a:endParaRPr lang="fr-FR" sz="1800" b="0" strike="noStrike" spc="-1" dirty="0">
              <a:solidFill>
                <a:srgbClr val="000000"/>
              </a:solidFill>
              <a:latin typeface="Calibri"/>
            </a:endParaRPr>
          </a:p>
        </p:txBody>
      </p:sp>
      <p:sp>
        <p:nvSpPr>
          <p:cNvPr id="329" name="PlaceHolder 7"/>
          <p:cNvSpPr>
            <a:spLocks noGrp="1"/>
          </p:cNvSpPr>
          <p:nvPr>
            <p:ph type="title"/>
          </p:nvPr>
        </p:nvSpPr>
        <p:spPr>
          <a:xfrm>
            <a:off x="1613880" y="4033800"/>
            <a:ext cx="2718000" cy="323640"/>
          </a:xfrm>
          <a:prstGeom prst="rect">
            <a:avLst/>
          </a:prstGeom>
          <a:noFill/>
          <a:ln w="0">
            <a:noFill/>
          </a:ln>
        </p:spPr>
        <p:txBody>
          <a:bodyPr lIns="90000" tIns="91440" rIns="90000" bIns="91440" anchor="ctr">
            <a:noAutofit/>
          </a:bodyPr>
          <a:lstStyle/>
          <a:p>
            <a:pPr>
              <a:lnSpc>
                <a:spcPct val="100000"/>
              </a:lnSpc>
              <a:buNone/>
            </a:pPr>
            <a:r>
              <a:rPr lang="fr-FR" sz="1800" b="0" strike="noStrike" spc="-1" dirty="0">
                <a:solidFill>
                  <a:schemeClr val="lt1"/>
                </a:solidFill>
                <a:latin typeface="Quicksand"/>
                <a:ea typeface="Quicksand"/>
              </a:rPr>
              <a:t>Boîte à outils EEE</a:t>
            </a:r>
            <a:endParaRPr lang="fr-FR" sz="1800" b="0" strike="noStrike" spc="-1" dirty="0">
              <a:solidFill>
                <a:srgbClr val="000000"/>
              </a:solidFill>
              <a:latin typeface="Calibri"/>
            </a:endParaRPr>
          </a:p>
        </p:txBody>
      </p:sp>
      <p:sp>
        <p:nvSpPr>
          <p:cNvPr id="330" name="PlaceHolder 8"/>
          <p:cNvSpPr>
            <a:spLocks noGrp="1"/>
          </p:cNvSpPr>
          <p:nvPr>
            <p:ph type="title"/>
          </p:nvPr>
        </p:nvSpPr>
        <p:spPr>
          <a:xfrm>
            <a:off x="1005480" y="3185280"/>
            <a:ext cx="683280" cy="289080"/>
          </a:xfrm>
          <a:prstGeom prst="rect">
            <a:avLst/>
          </a:prstGeom>
          <a:noFill/>
          <a:ln w="0">
            <a:noFill/>
          </a:ln>
        </p:spPr>
        <p:txBody>
          <a:bodyPr lIns="90000" tIns="91440" rIns="90000" bIns="91440" anchor="ctr">
            <a:noAutofit/>
          </a:bodyPr>
          <a:lstStyle/>
          <a:p>
            <a:pPr>
              <a:lnSpc>
                <a:spcPct val="100000"/>
              </a:lnSpc>
              <a:buNone/>
              <a:tabLst>
                <a:tab pos="0" algn="l"/>
              </a:tabLst>
            </a:pPr>
            <a:r>
              <a:rPr lang="en" sz="1800" b="0" strike="noStrike" spc="-1">
                <a:solidFill>
                  <a:schemeClr val="accent6"/>
                </a:solidFill>
                <a:latin typeface="Quicksand"/>
                <a:ea typeface="Quicksand"/>
              </a:rPr>
              <a:t>03</a:t>
            </a:r>
            <a:endParaRPr lang="fr-FR" sz="1800" b="0" strike="noStrike" spc="-1">
              <a:solidFill>
                <a:srgbClr val="000000"/>
              </a:solidFill>
              <a:latin typeface="Calibri"/>
            </a:endParaRPr>
          </a:p>
        </p:txBody>
      </p:sp>
      <p:sp>
        <p:nvSpPr>
          <p:cNvPr id="331" name="PlaceHolder 9"/>
          <p:cNvSpPr>
            <a:spLocks noGrp="1"/>
          </p:cNvSpPr>
          <p:nvPr>
            <p:ph type="title"/>
          </p:nvPr>
        </p:nvSpPr>
        <p:spPr>
          <a:xfrm>
            <a:off x="1005480" y="4053240"/>
            <a:ext cx="683280" cy="289080"/>
          </a:xfrm>
          <a:prstGeom prst="rect">
            <a:avLst/>
          </a:prstGeom>
          <a:noFill/>
          <a:ln w="0">
            <a:noFill/>
          </a:ln>
        </p:spPr>
        <p:txBody>
          <a:bodyPr lIns="90000" tIns="91440" rIns="90000" bIns="91440" anchor="ctr">
            <a:noAutofit/>
          </a:bodyPr>
          <a:lstStyle/>
          <a:p>
            <a:pPr>
              <a:lnSpc>
                <a:spcPct val="100000"/>
              </a:lnSpc>
              <a:buNone/>
              <a:tabLst>
                <a:tab pos="0" algn="l"/>
              </a:tabLst>
            </a:pPr>
            <a:r>
              <a:rPr lang="en" sz="1800" b="0" strike="noStrike" spc="-1">
                <a:solidFill>
                  <a:schemeClr val="accent6"/>
                </a:solidFill>
                <a:latin typeface="Quicksand"/>
                <a:ea typeface="Quicksand"/>
              </a:rPr>
              <a:t>04</a:t>
            </a:r>
            <a:endParaRPr lang="fr-FR" sz="1800" b="0" strike="noStrike" spc="-1">
              <a:solidFill>
                <a:srgbClr val="000000"/>
              </a:solidFill>
              <a:latin typeface="Calibri"/>
            </a:endParaRPr>
          </a:p>
        </p:txBody>
      </p:sp>
      <p:sp>
        <p:nvSpPr>
          <p:cNvPr id="2" name="Rectangle : coins arrondis 1">
            <a:extLst>
              <a:ext uri="{FF2B5EF4-FFF2-40B4-BE49-F238E27FC236}">
                <a16:creationId xmlns:a16="http://schemas.microsoft.com/office/drawing/2014/main" id="{9DD91D8D-6DCC-5B9A-1178-583AB42446E6}"/>
              </a:ext>
            </a:extLst>
          </p:cNvPr>
          <p:cNvSpPr/>
          <p:nvPr/>
        </p:nvSpPr>
        <p:spPr>
          <a:xfrm>
            <a:off x="-216557" y="1257300"/>
            <a:ext cx="683281" cy="3590925"/>
          </a:xfrm>
          <a:prstGeom prst="roundRect">
            <a:avLst/>
          </a:prstGeom>
          <a:solidFill>
            <a:srgbClr val="5942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328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4988045" y="1590433"/>
            <a:ext cx="0" cy="3315292"/>
          </a:xfrm>
          <a:prstGeom prst="line">
            <a:avLst/>
          </a:prstGeom>
          <a:ln w="47625">
            <a:solidFill>
              <a:srgbClr val="144193"/>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AC93854A-B3CB-454D-8882-F51C7E0C266E}"/>
              </a:ext>
            </a:extLst>
          </p:cNvPr>
          <p:cNvSpPr/>
          <p:nvPr/>
        </p:nvSpPr>
        <p:spPr>
          <a:xfrm>
            <a:off x="688263" y="132137"/>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6DB809A0-CCEE-444A-B868-7052A99E31D3}"/>
              </a:ext>
            </a:extLst>
          </p:cNvPr>
          <p:cNvSpPr txBox="1">
            <a:spLocks/>
          </p:cNvSpPr>
          <p:nvPr/>
        </p:nvSpPr>
        <p:spPr>
          <a:xfrm>
            <a:off x="998516" y="260270"/>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L’a</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nalyse</a:t>
            </a: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du marché</a:t>
            </a:r>
          </a:p>
        </p:txBody>
      </p:sp>
      <p:sp>
        <p:nvSpPr>
          <p:cNvPr id="17" name="Arc 16">
            <a:extLst>
              <a:ext uri="{FF2B5EF4-FFF2-40B4-BE49-F238E27FC236}">
                <a16:creationId xmlns:a16="http://schemas.microsoft.com/office/drawing/2014/main" id="{702A9171-CE70-4E70-9526-0A558B4FB55D}"/>
              </a:ext>
            </a:extLst>
          </p:cNvPr>
          <p:cNvSpPr/>
          <p:nvPr/>
        </p:nvSpPr>
        <p:spPr>
          <a:xfrm>
            <a:off x="-105334" y="733501"/>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418350B-DE55-44AF-BEBA-35A7AFC107B5}"/>
              </a:ext>
            </a:extLst>
          </p:cNvPr>
          <p:cNvSpPr/>
          <p:nvPr/>
        </p:nvSpPr>
        <p:spPr>
          <a:xfrm>
            <a:off x="5168706" y="779525"/>
            <a:ext cx="3424832" cy="507831"/>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1500" b="1" i="0" u="none" strike="noStrike" kern="1200" cap="none" spc="0" normalizeH="0" baseline="0" noProof="0" dirty="0">
                <a:ln>
                  <a:noFill/>
                </a:ln>
                <a:solidFill>
                  <a:srgbClr val="D52B1E"/>
                </a:solidFill>
                <a:effectLst/>
                <a:uLnTx/>
                <a:uFillTx/>
                <a:latin typeface="Calibri" panose="020F0502020204030204"/>
                <a:ea typeface="+mn-ea"/>
                <a:cs typeface="+mn-cs"/>
              </a:rPr>
              <a:t>Des outils ou référentiels pour vous aider</a:t>
            </a:r>
          </a:p>
        </p:txBody>
      </p:sp>
      <p:pic>
        <p:nvPicPr>
          <p:cNvPr id="4" name="Image 3">
            <a:extLst>
              <a:ext uri="{FF2B5EF4-FFF2-40B4-BE49-F238E27FC236}">
                <a16:creationId xmlns:a16="http://schemas.microsoft.com/office/drawing/2014/main" id="{BB7814FE-30A4-4174-A657-E63689980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706" y="1246519"/>
            <a:ext cx="847498" cy="847498"/>
          </a:xfrm>
          <a:prstGeom prst="rect">
            <a:avLst/>
          </a:prstGeom>
        </p:spPr>
      </p:pic>
      <p:pic>
        <p:nvPicPr>
          <p:cNvPr id="6" name="Image 5">
            <a:extLst>
              <a:ext uri="{FF2B5EF4-FFF2-40B4-BE49-F238E27FC236}">
                <a16:creationId xmlns:a16="http://schemas.microsoft.com/office/drawing/2014/main" id="{14DFA558-F7F9-4611-83C5-26E215D84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969" y="1246519"/>
            <a:ext cx="1142999" cy="832247"/>
          </a:xfrm>
          <a:prstGeom prst="rect">
            <a:avLst/>
          </a:prstGeom>
        </p:spPr>
      </p:pic>
      <p:pic>
        <p:nvPicPr>
          <p:cNvPr id="8" name="Image 7">
            <a:extLst>
              <a:ext uri="{FF2B5EF4-FFF2-40B4-BE49-F238E27FC236}">
                <a16:creationId xmlns:a16="http://schemas.microsoft.com/office/drawing/2014/main" id="{E139C7BA-23C9-40BA-BC2C-9CE4B52DD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734" y="1249106"/>
            <a:ext cx="1011703" cy="1011703"/>
          </a:xfrm>
          <a:prstGeom prst="rect">
            <a:avLst/>
          </a:prstGeom>
        </p:spPr>
      </p:pic>
      <p:pic>
        <p:nvPicPr>
          <p:cNvPr id="10" name="Image 9">
            <a:extLst>
              <a:ext uri="{FF2B5EF4-FFF2-40B4-BE49-F238E27FC236}">
                <a16:creationId xmlns:a16="http://schemas.microsoft.com/office/drawing/2014/main" id="{E97FC487-122A-4906-AB34-F1377F9066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8706" y="2612439"/>
            <a:ext cx="874091" cy="874091"/>
          </a:xfrm>
          <a:prstGeom prst="rect">
            <a:avLst/>
          </a:prstGeom>
        </p:spPr>
      </p:pic>
      <p:pic>
        <p:nvPicPr>
          <p:cNvPr id="14" name="Image 13">
            <a:extLst>
              <a:ext uri="{FF2B5EF4-FFF2-40B4-BE49-F238E27FC236}">
                <a16:creationId xmlns:a16="http://schemas.microsoft.com/office/drawing/2014/main" id="{993528F1-37A5-463B-B6A1-B2FB84D2AC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0214" y="2723634"/>
            <a:ext cx="1047754" cy="762896"/>
          </a:xfrm>
          <a:prstGeom prst="rect">
            <a:avLst/>
          </a:prstGeom>
        </p:spPr>
      </p:pic>
      <p:pic>
        <p:nvPicPr>
          <p:cNvPr id="30" name="Image 29">
            <a:extLst>
              <a:ext uri="{FF2B5EF4-FFF2-40B4-BE49-F238E27FC236}">
                <a16:creationId xmlns:a16="http://schemas.microsoft.com/office/drawing/2014/main" id="{8A02FDFC-B8B3-4835-9C5A-AFF0380416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6182" y="2784038"/>
            <a:ext cx="752804" cy="756569"/>
          </a:xfrm>
          <a:prstGeom prst="rect">
            <a:avLst/>
          </a:prstGeom>
        </p:spPr>
      </p:pic>
      <p:pic>
        <p:nvPicPr>
          <p:cNvPr id="32" name="Image 31">
            <a:extLst>
              <a:ext uri="{FF2B5EF4-FFF2-40B4-BE49-F238E27FC236}">
                <a16:creationId xmlns:a16="http://schemas.microsoft.com/office/drawing/2014/main" id="{EE155930-B66C-4F43-98F3-D8BAE924E8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8706" y="4225495"/>
            <a:ext cx="3836194" cy="671513"/>
          </a:xfrm>
          <a:prstGeom prst="rect">
            <a:avLst/>
          </a:prstGeom>
        </p:spPr>
      </p:pic>
      <p:sp>
        <p:nvSpPr>
          <p:cNvPr id="2" name="ZoneTexte 1">
            <a:extLst>
              <a:ext uri="{FF2B5EF4-FFF2-40B4-BE49-F238E27FC236}">
                <a16:creationId xmlns:a16="http://schemas.microsoft.com/office/drawing/2014/main" id="{BAD04EEC-CE13-4216-BD0F-3E8C4AC0EDF4}"/>
              </a:ext>
            </a:extLst>
          </p:cNvPr>
          <p:cNvSpPr txBox="1"/>
          <p:nvPr/>
        </p:nvSpPr>
        <p:spPr>
          <a:xfrm>
            <a:off x="157608" y="1655434"/>
            <a:ext cx="4772331" cy="1696170"/>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marR="0" lvl="0" indent="-214313"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Achat de systèmes d’impressions (neufs ou reconditionnés)</a:t>
            </a:r>
          </a:p>
          <a:p>
            <a:pPr marL="214313" marR="0" lvl="0" indent="-214313"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Achat d’impressions : éco. de fonctionnalité (Exemple : Xerox)</a:t>
            </a:r>
          </a:p>
          <a:p>
            <a:pPr marL="214313" marR="0" lvl="0" indent="-214313"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Externalisation des impressions</a:t>
            </a:r>
          </a:p>
          <a:p>
            <a:pPr marL="214313" marR="0" lvl="0" indent="-214313"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Dématérialisation / numérisation des supports</a:t>
            </a:r>
          </a:p>
        </p:txBody>
      </p:sp>
      <p:sp>
        <p:nvSpPr>
          <p:cNvPr id="3" name="ZoneTexte 2">
            <a:extLst>
              <a:ext uri="{FF2B5EF4-FFF2-40B4-BE49-F238E27FC236}">
                <a16:creationId xmlns:a16="http://schemas.microsoft.com/office/drawing/2014/main" id="{33D70D39-357F-4D69-84EC-9E9D3F2943AC}"/>
              </a:ext>
            </a:extLst>
          </p:cNvPr>
          <p:cNvSpPr txBox="1"/>
          <p:nvPr/>
        </p:nvSpPr>
        <p:spPr>
          <a:xfrm>
            <a:off x="257175" y="1126350"/>
            <a:ext cx="3829048" cy="3231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D52B1E"/>
                </a:solidFill>
                <a:effectLst/>
                <a:uLnTx/>
                <a:uFillTx/>
                <a:latin typeface="Calibri" panose="020F0502020204030204"/>
                <a:ea typeface="+mn-ea"/>
                <a:cs typeface="+mn-cs"/>
              </a:rPr>
              <a:t>Les solutions que propose le marché :</a:t>
            </a:r>
          </a:p>
        </p:txBody>
      </p:sp>
      <p:sp>
        <p:nvSpPr>
          <p:cNvPr id="5" name="Rectangle : coins arrondis 4">
            <a:extLst>
              <a:ext uri="{FF2B5EF4-FFF2-40B4-BE49-F238E27FC236}">
                <a16:creationId xmlns:a16="http://schemas.microsoft.com/office/drawing/2014/main" id="{56679B67-3376-4BED-8954-9EB90910F20B}"/>
              </a:ext>
            </a:extLst>
          </p:cNvPr>
          <p:cNvSpPr/>
          <p:nvPr/>
        </p:nvSpPr>
        <p:spPr>
          <a:xfrm>
            <a:off x="345085" y="1674972"/>
            <a:ext cx="4306806" cy="538988"/>
          </a:xfrm>
          <a:prstGeom prst="roundRect">
            <a:avLst/>
          </a:prstGeom>
          <a:noFill/>
          <a:ln w="38100">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èche : droite 6">
            <a:extLst>
              <a:ext uri="{FF2B5EF4-FFF2-40B4-BE49-F238E27FC236}">
                <a16:creationId xmlns:a16="http://schemas.microsoft.com/office/drawing/2014/main" id="{18406FE1-3B5F-44FC-ACD1-D4D8B17EEBAC}"/>
              </a:ext>
            </a:extLst>
          </p:cNvPr>
          <p:cNvSpPr/>
          <p:nvPr/>
        </p:nvSpPr>
        <p:spPr>
          <a:xfrm rot="18885075">
            <a:off x="4504089" y="1221258"/>
            <a:ext cx="734488" cy="166773"/>
          </a:xfrm>
          <a:prstGeom prst="rightArrow">
            <a:avLst/>
          </a:prstGeom>
          <a:solidFill>
            <a:srgbClr val="D52B1E"/>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61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E7ABBA-1E3A-4567-9E99-543DED203559}"/>
              </a:ext>
            </a:extLst>
          </p:cNvPr>
          <p:cNvSpPr/>
          <p:nvPr/>
        </p:nvSpPr>
        <p:spPr>
          <a:xfrm>
            <a:off x="4552294" y="1177511"/>
            <a:ext cx="2908739" cy="1042575"/>
          </a:xfrm>
          <a:prstGeom prst="rect">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841190D-8407-4BCB-AF3C-0F9ADF2ABDED}"/>
              </a:ext>
            </a:extLst>
          </p:cNvPr>
          <p:cNvSpPr/>
          <p:nvPr/>
        </p:nvSpPr>
        <p:spPr>
          <a:xfrm>
            <a:off x="930658" y="1735268"/>
            <a:ext cx="2908739" cy="1046436"/>
          </a:xfrm>
          <a:prstGeom prst="rect">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597C430-B612-4EC9-85C8-F8438DABB0C4}"/>
              </a:ext>
            </a:extLst>
          </p:cNvPr>
          <p:cNvSpPr/>
          <p:nvPr/>
        </p:nvSpPr>
        <p:spPr>
          <a:xfrm>
            <a:off x="5330169" y="2596390"/>
            <a:ext cx="2908739" cy="1046436"/>
          </a:xfrm>
          <a:prstGeom prst="rect">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FCFAF68-65A0-4692-9577-F740D277BB91}"/>
              </a:ext>
            </a:extLst>
          </p:cNvPr>
          <p:cNvSpPr/>
          <p:nvPr/>
        </p:nvSpPr>
        <p:spPr>
          <a:xfrm>
            <a:off x="4432081" y="3964927"/>
            <a:ext cx="2908739" cy="1046436"/>
          </a:xfrm>
          <a:prstGeom prst="rect">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9A2BB9A-02DE-49D6-8401-A21B7D767EE7}"/>
              </a:ext>
            </a:extLst>
          </p:cNvPr>
          <p:cNvSpPr/>
          <p:nvPr/>
        </p:nvSpPr>
        <p:spPr>
          <a:xfrm>
            <a:off x="792814" y="3557184"/>
            <a:ext cx="2908739" cy="1046436"/>
          </a:xfrm>
          <a:prstGeom prst="rect">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E4620ABD-B888-49B2-85E1-37AFB77F0382}"/>
              </a:ext>
            </a:extLst>
          </p:cNvPr>
          <p:cNvSpPr/>
          <p:nvPr/>
        </p:nvSpPr>
        <p:spPr>
          <a:xfrm>
            <a:off x="688263" y="132137"/>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re 1">
            <a:extLst>
              <a:ext uri="{FF2B5EF4-FFF2-40B4-BE49-F238E27FC236}">
                <a16:creationId xmlns:a16="http://schemas.microsoft.com/office/drawing/2014/main" id="{4DBE8139-0017-4580-9F07-783F3EFB0A22}"/>
              </a:ext>
            </a:extLst>
          </p:cNvPr>
          <p:cNvSpPr txBox="1">
            <a:spLocks/>
          </p:cNvSpPr>
          <p:nvPr/>
        </p:nvSpPr>
        <p:spPr>
          <a:xfrm>
            <a:off x="1003806" y="260270"/>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L’a</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nalyse des risques</a:t>
            </a:r>
          </a:p>
        </p:txBody>
      </p:sp>
      <p:pic>
        <p:nvPicPr>
          <p:cNvPr id="12" name="Image 11">
            <a:extLst>
              <a:ext uri="{FF2B5EF4-FFF2-40B4-BE49-F238E27FC236}">
                <a16:creationId xmlns:a16="http://schemas.microsoft.com/office/drawing/2014/main" id="{D427E054-AC70-449D-B9E0-939B3C1354AC}"/>
              </a:ext>
            </a:extLst>
          </p:cNvPr>
          <p:cNvPicPr>
            <a:picLocks noChangeAspect="1"/>
          </p:cNvPicPr>
          <p:nvPr/>
        </p:nvPicPr>
        <p:blipFill>
          <a:blip r:embed="rId2"/>
          <a:stretch>
            <a:fillRect/>
          </a:stretch>
        </p:blipFill>
        <p:spPr>
          <a:xfrm>
            <a:off x="3344544" y="1983439"/>
            <a:ext cx="2175077" cy="2164292"/>
          </a:xfrm>
          <a:prstGeom prst="ellipse">
            <a:avLst/>
          </a:prstGeom>
        </p:spPr>
      </p:pic>
      <p:sp>
        <p:nvSpPr>
          <p:cNvPr id="16" name="ZoneTexte 15">
            <a:extLst>
              <a:ext uri="{FF2B5EF4-FFF2-40B4-BE49-F238E27FC236}">
                <a16:creationId xmlns:a16="http://schemas.microsoft.com/office/drawing/2014/main" id="{596FE098-05B9-453F-9A30-7DBEA78C64D2}"/>
              </a:ext>
            </a:extLst>
          </p:cNvPr>
          <p:cNvSpPr txBox="1"/>
          <p:nvPr/>
        </p:nvSpPr>
        <p:spPr>
          <a:xfrm>
            <a:off x="236482" y="1082637"/>
            <a:ext cx="3602915" cy="5078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Identifier les enjeux environnementaux d’une imprimante ?</a:t>
            </a:r>
          </a:p>
        </p:txBody>
      </p:sp>
      <p:pic>
        <p:nvPicPr>
          <p:cNvPr id="26" name="Picture 12" descr="MCj04344110000[1]">
            <a:extLst>
              <a:ext uri="{FF2B5EF4-FFF2-40B4-BE49-F238E27FC236}">
                <a16:creationId xmlns:a16="http://schemas.microsoft.com/office/drawing/2014/main" id="{ACDB9EBC-762B-47E0-8482-D8840556535E}"/>
              </a:ext>
            </a:extLst>
          </p:cNvPr>
          <p:cNvPicPr>
            <a:picLocks noChangeAspect="1" noChangeArrowheads="1"/>
          </p:cNvPicPr>
          <p:nvPr/>
        </p:nvPicPr>
        <p:blipFill>
          <a:blip r:embed="rId3" cstate="print"/>
          <a:srcRect/>
          <a:stretch>
            <a:fillRect/>
          </a:stretch>
        </p:blipFill>
        <p:spPr bwMode="auto">
          <a:xfrm>
            <a:off x="7776576" y="1177512"/>
            <a:ext cx="1178213" cy="1104023"/>
          </a:xfrm>
          <a:prstGeom prst="rect">
            <a:avLst/>
          </a:prstGeom>
          <a:noFill/>
          <a:ln w="9525">
            <a:noFill/>
            <a:miter lim="800000"/>
            <a:headEnd/>
            <a:tailEnd/>
          </a:ln>
        </p:spPr>
      </p:pic>
    </p:spTree>
    <p:extLst>
      <p:ext uri="{BB962C8B-B14F-4D97-AF65-F5344CB8AC3E}">
        <p14:creationId xmlns:p14="http://schemas.microsoft.com/office/powerpoint/2010/main" val="178091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059151" y="273844"/>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Sy</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nthèse des enjeux identifiés lors du GT1</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CE6DA1CE-1E51-4BDA-B37B-0B245D6D1ED3}"/>
              </a:ext>
            </a:extLst>
          </p:cNvPr>
          <p:cNvPicPr>
            <a:picLocks noChangeAspect="1"/>
          </p:cNvPicPr>
          <p:nvPr/>
        </p:nvPicPr>
        <p:blipFill rotWithShape="1">
          <a:blip r:embed="rId2"/>
          <a:srcRect l="2179" t="1659" r="2899" b="2933"/>
          <a:stretch/>
        </p:blipFill>
        <p:spPr>
          <a:xfrm>
            <a:off x="2920429" y="1513749"/>
            <a:ext cx="3000389" cy="2872532"/>
          </a:xfrm>
          <a:prstGeom prst="rect">
            <a:avLst/>
          </a:prstGeom>
        </p:spPr>
      </p:pic>
      <p:sp>
        <p:nvSpPr>
          <p:cNvPr id="27" name="ZoneTexte 26">
            <a:extLst>
              <a:ext uri="{FF2B5EF4-FFF2-40B4-BE49-F238E27FC236}">
                <a16:creationId xmlns:a16="http://schemas.microsoft.com/office/drawing/2014/main" id="{4BF63F76-DABE-49B3-A3A3-21A492A6221A}"/>
              </a:ext>
            </a:extLst>
          </p:cNvPr>
          <p:cNvSpPr txBox="1"/>
          <p:nvPr/>
        </p:nvSpPr>
        <p:spPr>
          <a:xfrm>
            <a:off x="1241687" y="3053425"/>
            <a:ext cx="1958274" cy="5078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Pression sur les ressources naturelles</a:t>
            </a:r>
          </a:p>
        </p:txBody>
      </p:sp>
      <p:pic>
        <p:nvPicPr>
          <p:cNvPr id="28" name="Image 27">
            <a:extLst>
              <a:ext uri="{FF2B5EF4-FFF2-40B4-BE49-F238E27FC236}">
                <a16:creationId xmlns:a16="http://schemas.microsoft.com/office/drawing/2014/main" id="{AC98CD67-16AE-4E1E-B91A-BE238727D496}"/>
              </a:ext>
            </a:extLst>
          </p:cNvPr>
          <p:cNvPicPr>
            <a:picLocks noChangeAspect="1"/>
          </p:cNvPicPr>
          <p:nvPr/>
        </p:nvPicPr>
        <p:blipFill rotWithShape="1">
          <a:blip r:embed="rId3"/>
          <a:srcRect l="8235" t="53254" r="77489" b="31508"/>
          <a:stretch/>
        </p:blipFill>
        <p:spPr>
          <a:xfrm>
            <a:off x="808144" y="3083631"/>
            <a:ext cx="480863" cy="424337"/>
          </a:xfrm>
          <a:prstGeom prst="rect">
            <a:avLst/>
          </a:prstGeom>
        </p:spPr>
      </p:pic>
      <p:sp>
        <p:nvSpPr>
          <p:cNvPr id="29" name="ZoneTexte 28">
            <a:extLst>
              <a:ext uri="{FF2B5EF4-FFF2-40B4-BE49-F238E27FC236}">
                <a16:creationId xmlns:a16="http://schemas.microsoft.com/office/drawing/2014/main" id="{85124986-B61C-4097-B2F8-41E349C71DB1}"/>
              </a:ext>
            </a:extLst>
          </p:cNvPr>
          <p:cNvSpPr txBox="1"/>
          <p:nvPr/>
        </p:nvSpPr>
        <p:spPr>
          <a:xfrm>
            <a:off x="3690710" y="4459950"/>
            <a:ext cx="789261"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DEEE</a:t>
            </a:r>
          </a:p>
        </p:txBody>
      </p:sp>
      <p:pic>
        <p:nvPicPr>
          <p:cNvPr id="30" name="Image 29">
            <a:extLst>
              <a:ext uri="{FF2B5EF4-FFF2-40B4-BE49-F238E27FC236}">
                <a16:creationId xmlns:a16="http://schemas.microsoft.com/office/drawing/2014/main" id="{6ABB4362-9B2D-40BC-B019-18B35707D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273" y="4409968"/>
            <a:ext cx="522425" cy="424337"/>
          </a:xfrm>
          <a:prstGeom prst="rect">
            <a:avLst/>
          </a:prstGeom>
        </p:spPr>
      </p:pic>
      <p:sp>
        <p:nvSpPr>
          <p:cNvPr id="31" name="ZoneTexte 30">
            <a:extLst>
              <a:ext uri="{FF2B5EF4-FFF2-40B4-BE49-F238E27FC236}">
                <a16:creationId xmlns:a16="http://schemas.microsoft.com/office/drawing/2014/main" id="{6F1481D0-7EEF-4A4B-B854-ADCC1BFACF87}"/>
              </a:ext>
            </a:extLst>
          </p:cNvPr>
          <p:cNvSpPr txBox="1"/>
          <p:nvPr/>
        </p:nvSpPr>
        <p:spPr>
          <a:xfrm>
            <a:off x="3071320" y="1062476"/>
            <a:ext cx="3001361" cy="5078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Présences de métaux lourds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ou de substances préoccupantes</a:t>
            </a:r>
          </a:p>
        </p:txBody>
      </p:sp>
      <p:pic>
        <p:nvPicPr>
          <p:cNvPr id="32" name="Image 31">
            <a:extLst>
              <a:ext uri="{FF2B5EF4-FFF2-40B4-BE49-F238E27FC236}">
                <a16:creationId xmlns:a16="http://schemas.microsoft.com/office/drawing/2014/main" id="{700741CE-7009-42CA-8A64-CFC8B303C8CD}"/>
              </a:ext>
            </a:extLst>
          </p:cNvPr>
          <p:cNvPicPr>
            <a:picLocks noChangeAspect="1"/>
          </p:cNvPicPr>
          <p:nvPr/>
        </p:nvPicPr>
        <p:blipFill rotWithShape="1">
          <a:blip r:embed="rId5"/>
          <a:srcRect l="15901" t="12884" r="16494" b="24794"/>
          <a:stretch/>
        </p:blipFill>
        <p:spPr>
          <a:xfrm>
            <a:off x="5460720" y="1125250"/>
            <a:ext cx="378052" cy="348509"/>
          </a:xfrm>
          <a:prstGeom prst="rect">
            <a:avLst/>
          </a:prstGeom>
        </p:spPr>
      </p:pic>
      <p:sp>
        <p:nvSpPr>
          <p:cNvPr id="33" name="ZoneTexte 32">
            <a:extLst>
              <a:ext uri="{FF2B5EF4-FFF2-40B4-BE49-F238E27FC236}">
                <a16:creationId xmlns:a16="http://schemas.microsoft.com/office/drawing/2014/main" id="{AF4E5225-5FE7-4901-968B-833FAE7E9545}"/>
              </a:ext>
            </a:extLst>
          </p:cNvPr>
          <p:cNvSpPr txBox="1"/>
          <p:nvPr/>
        </p:nvSpPr>
        <p:spPr>
          <a:xfrm>
            <a:off x="5920819" y="3331855"/>
            <a:ext cx="3186605" cy="71558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Consommation d’énergie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Emissions de GES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Image 33">
            <a:extLst>
              <a:ext uri="{FF2B5EF4-FFF2-40B4-BE49-F238E27FC236}">
                <a16:creationId xmlns:a16="http://schemas.microsoft.com/office/drawing/2014/main" id="{7C1989BB-B37A-40EE-832E-75826CADFB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4453" y="3250366"/>
            <a:ext cx="391682" cy="391682"/>
          </a:xfrm>
          <a:prstGeom prst="rect">
            <a:avLst/>
          </a:prstGeom>
        </p:spPr>
      </p:pic>
      <p:pic>
        <p:nvPicPr>
          <p:cNvPr id="3" name="Image 2">
            <a:extLst>
              <a:ext uri="{FF2B5EF4-FFF2-40B4-BE49-F238E27FC236}">
                <a16:creationId xmlns:a16="http://schemas.microsoft.com/office/drawing/2014/main" id="{FF673EF3-5BDE-4CE9-BB97-C7D34FB3EC3C}"/>
              </a:ext>
            </a:extLst>
          </p:cNvPr>
          <p:cNvPicPr>
            <a:picLocks noChangeAspect="1"/>
          </p:cNvPicPr>
          <p:nvPr/>
        </p:nvPicPr>
        <p:blipFill>
          <a:blip r:embed="rId7"/>
          <a:stretch>
            <a:fillRect/>
          </a:stretch>
        </p:blipFill>
        <p:spPr>
          <a:xfrm>
            <a:off x="5920819" y="3932998"/>
            <a:ext cx="1513463" cy="379509"/>
          </a:xfrm>
          <a:prstGeom prst="rect">
            <a:avLst/>
          </a:prstGeom>
        </p:spPr>
      </p:pic>
      <p:sp>
        <p:nvSpPr>
          <p:cNvPr id="4" name="ZoneTexte 3">
            <a:extLst>
              <a:ext uri="{FF2B5EF4-FFF2-40B4-BE49-F238E27FC236}">
                <a16:creationId xmlns:a16="http://schemas.microsoft.com/office/drawing/2014/main" id="{971D0685-BC73-4A80-AAE6-3897D8BB64A7}"/>
              </a:ext>
            </a:extLst>
          </p:cNvPr>
          <p:cNvSpPr txBox="1"/>
          <p:nvPr/>
        </p:nvSpPr>
        <p:spPr>
          <a:xfrm>
            <a:off x="6149558" y="2095749"/>
            <a:ext cx="2026577"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Consommation d’énergie</a:t>
            </a:r>
          </a:p>
        </p:txBody>
      </p:sp>
      <p:sp>
        <p:nvSpPr>
          <p:cNvPr id="5" name="Rectangle 4">
            <a:extLst>
              <a:ext uri="{FF2B5EF4-FFF2-40B4-BE49-F238E27FC236}">
                <a16:creationId xmlns:a16="http://schemas.microsoft.com/office/drawing/2014/main" id="{90618BBE-B508-4748-AFA2-39C8B3075B5B}"/>
              </a:ext>
            </a:extLst>
          </p:cNvPr>
          <p:cNvSpPr/>
          <p:nvPr/>
        </p:nvSpPr>
        <p:spPr>
          <a:xfrm>
            <a:off x="6149558" y="1875761"/>
            <a:ext cx="1239426" cy="507831"/>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Pollution, GES…</a:t>
            </a:r>
          </a:p>
        </p:txBody>
      </p:sp>
      <p:pic>
        <p:nvPicPr>
          <p:cNvPr id="37" name="Image 36">
            <a:extLst>
              <a:ext uri="{FF2B5EF4-FFF2-40B4-BE49-F238E27FC236}">
                <a16:creationId xmlns:a16="http://schemas.microsoft.com/office/drawing/2014/main" id="{8C3AD6C6-695E-491A-B3D5-A3143D64B983}"/>
              </a:ext>
            </a:extLst>
          </p:cNvPr>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8118065" y="2033538"/>
            <a:ext cx="573619" cy="573619"/>
          </a:xfrm>
          <a:prstGeom prst="rect">
            <a:avLst/>
          </a:prstGeom>
        </p:spPr>
      </p:pic>
      <p:sp>
        <p:nvSpPr>
          <p:cNvPr id="7" name="ZoneTexte 6">
            <a:extLst>
              <a:ext uri="{FF2B5EF4-FFF2-40B4-BE49-F238E27FC236}">
                <a16:creationId xmlns:a16="http://schemas.microsoft.com/office/drawing/2014/main" id="{D05C0D6A-05EC-4038-BE81-E399671B43D0}"/>
              </a:ext>
            </a:extLst>
          </p:cNvPr>
          <p:cNvSpPr txBox="1"/>
          <p:nvPr/>
        </p:nvSpPr>
        <p:spPr>
          <a:xfrm>
            <a:off x="2498466" y="2955025"/>
            <a:ext cx="81586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❶</a:t>
            </a:r>
          </a:p>
        </p:txBody>
      </p:sp>
      <p:sp>
        <p:nvSpPr>
          <p:cNvPr id="8" name="ZoneTexte 7">
            <a:extLst>
              <a:ext uri="{FF2B5EF4-FFF2-40B4-BE49-F238E27FC236}">
                <a16:creationId xmlns:a16="http://schemas.microsoft.com/office/drawing/2014/main" id="{8EC10ED9-8104-48E5-BC00-47240CB27B29}"/>
              </a:ext>
            </a:extLst>
          </p:cNvPr>
          <p:cNvSpPr txBox="1"/>
          <p:nvPr/>
        </p:nvSpPr>
        <p:spPr>
          <a:xfrm>
            <a:off x="2675989" y="1138351"/>
            <a:ext cx="1047944"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❷</a:t>
            </a:r>
          </a:p>
        </p:txBody>
      </p:sp>
      <p:sp>
        <p:nvSpPr>
          <p:cNvPr id="39" name="ZoneTexte 38">
            <a:extLst>
              <a:ext uri="{FF2B5EF4-FFF2-40B4-BE49-F238E27FC236}">
                <a16:creationId xmlns:a16="http://schemas.microsoft.com/office/drawing/2014/main" id="{BF9D64D9-5689-44EF-8F84-73C84BA01BE5}"/>
              </a:ext>
            </a:extLst>
          </p:cNvPr>
          <p:cNvSpPr txBox="1"/>
          <p:nvPr/>
        </p:nvSpPr>
        <p:spPr>
          <a:xfrm>
            <a:off x="5777731" y="1875761"/>
            <a:ext cx="12491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❸</a:t>
            </a:r>
          </a:p>
        </p:txBody>
      </p:sp>
      <p:sp>
        <p:nvSpPr>
          <p:cNvPr id="40" name="Rectangle 39">
            <a:extLst>
              <a:ext uri="{FF2B5EF4-FFF2-40B4-BE49-F238E27FC236}">
                <a16:creationId xmlns:a16="http://schemas.microsoft.com/office/drawing/2014/main" id="{786DFBFD-0165-42D6-85F6-A35B66D4387A}"/>
              </a:ext>
            </a:extLst>
          </p:cNvPr>
          <p:cNvSpPr/>
          <p:nvPr/>
        </p:nvSpPr>
        <p:spPr>
          <a:xfrm>
            <a:off x="6149558" y="2468657"/>
            <a:ext cx="1665167" cy="507831"/>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Déchets d’emballages</a:t>
            </a:r>
          </a:p>
        </p:txBody>
      </p:sp>
      <p:sp>
        <p:nvSpPr>
          <p:cNvPr id="41" name="ZoneTexte 40">
            <a:extLst>
              <a:ext uri="{FF2B5EF4-FFF2-40B4-BE49-F238E27FC236}">
                <a16:creationId xmlns:a16="http://schemas.microsoft.com/office/drawing/2014/main" id="{2D72D282-7910-4030-B88C-E2CD480DC032}"/>
              </a:ext>
            </a:extLst>
          </p:cNvPr>
          <p:cNvSpPr txBox="1"/>
          <p:nvPr/>
        </p:nvSpPr>
        <p:spPr>
          <a:xfrm>
            <a:off x="7784453" y="2516612"/>
            <a:ext cx="949661"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❹</a:t>
            </a:r>
          </a:p>
        </p:txBody>
      </p:sp>
      <p:sp>
        <p:nvSpPr>
          <p:cNvPr id="42" name="ZoneTexte 41">
            <a:extLst>
              <a:ext uri="{FF2B5EF4-FFF2-40B4-BE49-F238E27FC236}">
                <a16:creationId xmlns:a16="http://schemas.microsoft.com/office/drawing/2014/main" id="{FAB4A7EE-58BA-49CF-92C4-7E44C000C730}"/>
              </a:ext>
            </a:extLst>
          </p:cNvPr>
          <p:cNvSpPr txBox="1"/>
          <p:nvPr/>
        </p:nvSpPr>
        <p:spPr>
          <a:xfrm>
            <a:off x="7434282" y="3551844"/>
            <a:ext cx="1197712"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❺</a:t>
            </a:r>
          </a:p>
        </p:txBody>
      </p:sp>
      <p:sp>
        <p:nvSpPr>
          <p:cNvPr id="43" name="ZoneTexte 42">
            <a:extLst>
              <a:ext uri="{FF2B5EF4-FFF2-40B4-BE49-F238E27FC236}">
                <a16:creationId xmlns:a16="http://schemas.microsoft.com/office/drawing/2014/main" id="{B548DE2A-C04C-4FE3-9069-CE3D778904C0}"/>
              </a:ext>
            </a:extLst>
          </p:cNvPr>
          <p:cNvSpPr txBox="1"/>
          <p:nvPr/>
        </p:nvSpPr>
        <p:spPr>
          <a:xfrm>
            <a:off x="5595376" y="3984253"/>
            <a:ext cx="1290494"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❻</a:t>
            </a:r>
          </a:p>
        </p:txBody>
      </p:sp>
      <p:sp>
        <p:nvSpPr>
          <p:cNvPr id="45" name="ZoneTexte 44">
            <a:extLst>
              <a:ext uri="{FF2B5EF4-FFF2-40B4-BE49-F238E27FC236}">
                <a16:creationId xmlns:a16="http://schemas.microsoft.com/office/drawing/2014/main" id="{0EFC7501-2623-48C6-97DC-109175312A7E}"/>
              </a:ext>
            </a:extLst>
          </p:cNvPr>
          <p:cNvSpPr txBox="1"/>
          <p:nvPr/>
        </p:nvSpPr>
        <p:spPr>
          <a:xfrm>
            <a:off x="4139294" y="4493515"/>
            <a:ext cx="1147884"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❼</a:t>
            </a:r>
          </a:p>
        </p:txBody>
      </p:sp>
    </p:spTree>
    <p:extLst>
      <p:ext uri="{BB962C8B-B14F-4D97-AF65-F5344CB8AC3E}">
        <p14:creationId xmlns:p14="http://schemas.microsoft.com/office/powerpoint/2010/main" val="243828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E4620ABD-B888-49B2-85E1-37AFB77F0382}"/>
              </a:ext>
            </a:extLst>
          </p:cNvPr>
          <p:cNvSpPr/>
          <p:nvPr/>
        </p:nvSpPr>
        <p:spPr>
          <a:xfrm>
            <a:off x="688263" y="132137"/>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re 1">
            <a:extLst>
              <a:ext uri="{FF2B5EF4-FFF2-40B4-BE49-F238E27FC236}">
                <a16:creationId xmlns:a16="http://schemas.microsoft.com/office/drawing/2014/main" id="{4DBE8139-0017-4580-9F07-783F3EFB0A22}"/>
              </a:ext>
            </a:extLst>
          </p:cNvPr>
          <p:cNvSpPr txBox="1">
            <a:spLocks/>
          </p:cNvSpPr>
          <p:nvPr/>
        </p:nvSpPr>
        <p:spPr>
          <a:xfrm>
            <a:off x="1003806" y="260270"/>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L’a</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nalyse des risques : hiérarchisation</a:t>
            </a:r>
          </a:p>
        </p:txBody>
      </p:sp>
      <p:grpSp>
        <p:nvGrpSpPr>
          <p:cNvPr id="13" name="Groupe 21">
            <a:extLst>
              <a:ext uri="{FF2B5EF4-FFF2-40B4-BE49-F238E27FC236}">
                <a16:creationId xmlns:a16="http://schemas.microsoft.com/office/drawing/2014/main" id="{49A05C9F-4259-4464-96B5-7F394892FB29}"/>
              </a:ext>
            </a:extLst>
          </p:cNvPr>
          <p:cNvGrpSpPr>
            <a:grpSpLocks/>
          </p:cNvGrpSpPr>
          <p:nvPr/>
        </p:nvGrpSpPr>
        <p:grpSpPr bwMode="auto">
          <a:xfrm>
            <a:off x="941440" y="1527173"/>
            <a:ext cx="2268140" cy="2268140"/>
            <a:chOff x="4211960" y="1916832"/>
            <a:chExt cx="2592288" cy="2592288"/>
          </a:xfrm>
        </p:grpSpPr>
        <p:sp>
          <p:nvSpPr>
            <p:cNvPr id="15" name="Rectangle 5">
              <a:extLst>
                <a:ext uri="{FF2B5EF4-FFF2-40B4-BE49-F238E27FC236}">
                  <a16:creationId xmlns:a16="http://schemas.microsoft.com/office/drawing/2014/main" id="{C5F5E99A-76A0-4777-BC00-A7C0D53D14B9}"/>
                </a:ext>
              </a:extLst>
            </p:cNvPr>
            <p:cNvSpPr>
              <a:spLocks noChangeArrowheads="1"/>
            </p:cNvSpPr>
            <p:nvPr/>
          </p:nvSpPr>
          <p:spPr bwMode="auto">
            <a:xfrm>
              <a:off x="4211960" y="1916832"/>
              <a:ext cx="648072" cy="648072"/>
            </a:xfrm>
            <a:prstGeom prst="rect">
              <a:avLst/>
            </a:prstGeom>
            <a:solidFill>
              <a:sysClr val="window" lastClr="FFFFFF">
                <a:lumMod val="50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17" name="Rectangle 6">
              <a:extLst>
                <a:ext uri="{FF2B5EF4-FFF2-40B4-BE49-F238E27FC236}">
                  <a16:creationId xmlns:a16="http://schemas.microsoft.com/office/drawing/2014/main" id="{B0EB6B18-8B69-4235-B914-FBE154513275}"/>
                </a:ext>
              </a:extLst>
            </p:cNvPr>
            <p:cNvSpPr>
              <a:spLocks noChangeArrowheads="1"/>
            </p:cNvSpPr>
            <p:nvPr/>
          </p:nvSpPr>
          <p:spPr bwMode="auto">
            <a:xfrm>
              <a:off x="4860032" y="1916832"/>
              <a:ext cx="648072" cy="648072"/>
            </a:xfrm>
            <a:prstGeom prst="rect">
              <a:avLst/>
            </a:prstGeom>
            <a:solidFill>
              <a:sysClr val="window" lastClr="FFFFFF">
                <a:lumMod val="50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18" name="Rectangle 7">
              <a:extLst>
                <a:ext uri="{FF2B5EF4-FFF2-40B4-BE49-F238E27FC236}">
                  <a16:creationId xmlns:a16="http://schemas.microsoft.com/office/drawing/2014/main" id="{667F3821-61A8-48B7-8663-68B7B469D788}"/>
                </a:ext>
              </a:extLst>
            </p:cNvPr>
            <p:cNvSpPr>
              <a:spLocks noChangeArrowheads="1"/>
            </p:cNvSpPr>
            <p:nvPr/>
          </p:nvSpPr>
          <p:spPr bwMode="auto">
            <a:xfrm>
              <a:off x="4211960" y="2564904"/>
              <a:ext cx="648072" cy="648072"/>
            </a:xfrm>
            <a:prstGeom prst="rect">
              <a:avLst/>
            </a:prstGeom>
            <a:solidFill>
              <a:sysClr val="window" lastClr="FFFFFF">
                <a:lumMod val="85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23" name="Rectangle 8">
              <a:extLst>
                <a:ext uri="{FF2B5EF4-FFF2-40B4-BE49-F238E27FC236}">
                  <a16:creationId xmlns:a16="http://schemas.microsoft.com/office/drawing/2014/main" id="{D63CC98D-1A09-4592-AB0C-8F53B89AE805}"/>
                </a:ext>
              </a:extLst>
            </p:cNvPr>
            <p:cNvSpPr>
              <a:spLocks noChangeArrowheads="1"/>
            </p:cNvSpPr>
            <p:nvPr/>
          </p:nvSpPr>
          <p:spPr bwMode="auto">
            <a:xfrm>
              <a:off x="6156176" y="2564904"/>
              <a:ext cx="648072" cy="648072"/>
            </a:xfrm>
            <a:prstGeom prst="rect">
              <a:avLst/>
            </a:prstGeom>
            <a:solidFill>
              <a:sysClr val="windowText" lastClr="000000"/>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27" name="Rectangle 9">
              <a:extLst>
                <a:ext uri="{FF2B5EF4-FFF2-40B4-BE49-F238E27FC236}">
                  <a16:creationId xmlns:a16="http://schemas.microsoft.com/office/drawing/2014/main" id="{5608C624-BF4F-4C5C-86D8-3F4E34F88AE0}"/>
                </a:ext>
              </a:extLst>
            </p:cNvPr>
            <p:cNvSpPr>
              <a:spLocks noChangeArrowheads="1"/>
            </p:cNvSpPr>
            <p:nvPr/>
          </p:nvSpPr>
          <p:spPr bwMode="auto">
            <a:xfrm>
              <a:off x="4860032" y="2564904"/>
              <a:ext cx="648072" cy="648072"/>
            </a:xfrm>
            <a:prstGeom prst="rect">
              <a:avLst/>
            </a:prstGeom>
            <a:solidFill>
              <a:sysClr val="window" lastClr="FFFFFF">
                <a:lumMod val="50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28" name="Rectangle 10">
              <a:extLst>
                <a:ext uri="{FF2B5EF4-FFF2-40B4-BE49-F238E27FC236}">
                  <a16:creationId xmlns:a16="http://schemas.microsoft.com/office/drawing/2014/main" id="{F1ADE5A7-6742-4DC0-B3FB-A8F8571F24FB}"/>
                </a:ext>
              </a:extLst>
            </p:cNvPr>
            <p:cNvSpPr>
              <a:spLocks noChangeArrowheads="1"/>
            </p:cNvSpPr>
            <p:nvPr/>
          </p:nvSpPr>
          <p:spPr bwMode="auto">
            <a:xfrm>
              <a:off x="5508104" y="2564904"/>
              <a:ext cx="648072" cy="648072"/>
            </a:xfrm>
            <a:prstGeom prst="rect">
              <a:avLst/>
            </a:prstGeom>
            <a:solidFill>
              <a:sysClr val="windowText" lastClr="000000"/>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29" name="Rectangle 11">
              <a:extLst>
                <a:ext uri="{FF2B5EF4-FFF2-40B4-BE49-F238E27FC236}">
                  <a16:creationId xmlns:a16="http://schemas.microsoft.com/office/drawing/2014/main" id="{6B5FA8B2-9643-421E-8684-0A55AA139903}"/>
                </a:ext>
              </a:extLst>
            </p:cNvPr>
            <p:cNvSpPr>
              <a:spLocks noChangeArrowheads="1"/>
            </p:cNvSpPr>
            <p:nvPr/>
          </p:nvSpPr>
          <p:spPr bwMode="auto">
            <a:xfrm>
              <a:off x="4860032" y="3212976"/>
              <a:ext cx="648072" cy="648072"/>
            </a:xfrm>
            <a:prstGeom prst="rect">
              <a:avLst/>
            </a:prstGeom>
            <a:solidFill>
              <a:sysClr val="window" lastClr="FFFFFF">
                <a:lumMod val="85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0" name="Rectangle 12">
              <a:extLst>
                <a:ext uri="{FF2B5EF4-FFF2-40B4-BE49-F238E27FC236}">
                  <a16:creationId xmlns:a16="http://schemas.microsoft.com/office/drawing/2014/main" id="{E05A3593-0B77-4534-83DA-0DDB48514CBF}"/>
                </a:ext>
              </a:extLst>
            </p:cNvPr>
            <p:cNvSpPr>
              <a:spLocks noChangeArrowheads="1"/>
            </p:cNvSpPr>
            <p:nvPr/>
          </p:nvSpPr>
          <p:spPr bwMode="auto">
            <a:xfrm>
              <a:off x="5508104" y="3212976"/>
              <a:ext cx="648072" cy="648072"/>
            </a:xfrm>
            <a:prstGeom prst="rect">
              <a:avLst/>
            </a:prstGeom>
            <a:solidFill>
              <a:sysClr val="window" lastClr="FFFFFF">
                <a:lumMod val="50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1" name="Rectangle 13">
              <a:extLst>
                <a:ext uri="{FF2B5EF4-FFF2-40B4-BE49-F238E27FC236}">
                  <a16:creationId xmlns:a16="http://schemas.microsoft.com/office/drawing/2014/main" id="{0EB9EFF7-3E9B-4233-BB81-1AA7A9522A1D}"/>
                </a:ext>
              </a:extLst>
            </p:cNvPr>
            <p:cNvSpPr>
              <a:spLocks noChangeArrowheads="1"/>
            </p:cNvSpPr>
            <p:nvPr/>
          </p:nvSpPr>
          <p:spPr bwMode="auto">
            <a:xfrm>
              <a:off x="5508104" y="3861048"/>
              <a:ext cx="648072" cy="648072"/>
            </a:xfrm>
            <a:prstGeom prst="rect">
              <a:avLst/>
            </a:prstGeom>
            <a:solidFill>
              <a:sysClr val="window" lastClr="FFFFFF">
                <a:lumMod val="85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2" name="Rectangle 14">
              <a:extLst>
                <a:ext uri="{FF2B5EF4-FFF2-40B4-BE49-F238E27FC236}">
                  <a16:creationId xmlns:a16="http://schemas.microsoft.com/office/drawing/2014/main" id="{E32EC5CC-9E9A-42EA-B255-764B4D6E0DA8}"/>
                </a:ext>
              </a:extLst>
            </p:cNvPr>
            <p:cNvSpPr>
              <a:spLocks noChangeArrowheads="1"/>
            </p:cNvSpPr>
            <p:nvPr/>
          </p:nvSpPr>
          <p:spPr bwMode="auto">
            <a:xfrm>
              <a:off x="6156176" y="3861048"/>
              <a:ext cx="648072" cy="648072"/>
            </a:xfrm>
            <a:prstGeom prst="rect">
              <a:avLst/>
            </a:prstGeom>
            <a:solidFill>
              <a:sysClr val="window" lastClr="FFFFFF">
                <a:lumMod val="50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3" name="Rectangle 15">
              <a:extLst>
                <a:ext uri="{FF2B5EF4-FFF2-40B4-BE49-F238E27FC236}">
                  <a16:creationId xmlns:a16="http://schemas.microsoft.com/office/drawing/2014/main" id="{9F886645-3FDB-4F28-9EA4-88C841DFBFB6}"/>
                </a:ext>
              </a:extLst>
            </p:cNvPr>
            <p:cNvSpPr>
              <a:spLocks noChangeArrowheads="1"/>
            </p:cNvSpPr>
            <p:nvPr/>
          </p:nvSpPr>
          <p:spPr bwMode="auto">
            <a:xfrm>
              <a:off x="6156176" y="3212976"/>
              <a:ext cx="648072" cy="648072"/>
            </a:xfrm>
            <a:prstGeom prst="rect">
              <a:avLst/>
            </a:prstGeom>
            <a:solidFill>
              <a:sysClr val="window" lastClr="FFFFFF">
                <a:lumMod val="50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4" name="Rectangle 16">
              <a:extLst>
                <a:ext uri="{FF2B5EF4-FFF2-40B4-BE49-F238E27FC236}">
                  <a16:creationId xmlns:a16="http://schemas.microsoft.com/office/drawing/2014/main" id="{3C84F62E-9F1E-47F5-BF83-A88AE8F3BFCD}"/>
                </a:ext>
              </a:extLst>
            </p:cNvPr>
            <p:cNvSpPr>
              <a:spLocks noChangeArrowheads="1"/>
            </p:cNvSpPr>
            <p:nvPr/>
          </p:nvSpPr>
          <p:spPr bwMode="auto">
            <a:xfrm>
              <a:off x="4860032" y="3861048"/>
              <a:ext cx="648072" cy="648072"/>
            </a:xfrm>
            <a:prstGeom prst="rect">
              <a:avLst/>
            </a:prstGeom>
            <a:solidFill>
              <a:sysClr val="window" lastClr="FFFFFF">
                <a:lumMod val="85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5" name="Rectangle 17">
              <a:extLst>
                <a:ext uri="{FF2B5EF4-FFF2-40B4-BE49-F238E27FC236}">
                  <a16:creationId xmlns:a16="http://schemas.microsoft.com/office/drawing/2014/main" id="{066A8CB9-2EC6-4FD5-A9AC-62FF8802D62C}"/>
                </a:ext>
              </a:extLst>
            </p:cNvPr>
            <p:cNvSpPr>
              <a:spLocks noChangeArrowheads="1"/>
            </p:cNvSpPr>
            <p:nvPr/>
          </p:nvSpPr>
          <p:spPr bwMode="auto">
            <a:xfrm>
              <a:off x="4211960" y="3861048"/>
              <a:ext cx="648072" cy="648072"/>
            </a:xfrm>
            <a:prstGeom prst="rect">
              <a:avLst/>
            </a:prstGeom>
            <a:solidFill>
              <a:sysClr val="window" lastClr="FFFFFF">
                <a:lumMod val="85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6" name="Rectangle 18">
              <a:extLst>
                <a:ext uri="{FF2B5EF4-FFF2-40B4-BE49-F238E27FC236}">
                  <a16:creationId xmlns:a16="http://schemas.microsoft.com/office/drawing/2014/main" id="{7AA8EEDE-8F0D-4F5A-BED8-E3FFABD6E222}"/>
                </a:ext>
              </a:extLst>
            </p:cNvPr>
            <p:cNvSpPr>
              <a:spLocks noChangeArrowheads="1"/>
            </p:cNvSpPr>
            <p:nvPr/>
          </p:nvSpPr>
          <p:spPr bwMode="auto">
            <a:xfrm>
              <a:off x="4211960" y="3212976"/>
              <a:ext cx="648072" cy="648072"/>
            </a:xfrm>
            <a:prstGeom prst="rect">
              <a:avLst/>
            </a:prstGeom>
            <a:solidFill>
              <a:sysClr val="window" lastClr="FFFFFF">
                <a:lumMod val="85000"/>
              </a:sysClr>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7" name="Rectangle 19">
              <a:extLst>
                <a:ext uri="{FF2B5EF4-FFF2-40B4-BE49-F238E27FC236}">
                  <a16:creationId xmlns:a16="http://schemas.microsoft.com/office/drawing/2014/main" id="{D744AD79-3B2C-4C41-92DF-7BA9790D9F3B}"/>
                </a:ext>
              </a:extLst>
            </p:cNvPr>
            <p:cNvSpPr>
              <a:spLocks noChangeArrowheads="1"/>
            </p:cNvSpPr>
            <p:nvPr/>
          </p:nvSpPr>
          <p:spPr bwMode="auto">
            <a:xfrm>
              <a:off x="6156176" y="1916832"/>
              <a:ext cx="648072" cy="648072"/>
            </a:xfrm>
            <a:prstGeom prst="rect">
              <a:avLst/>
            </a:prstGeom>
            <a:solidFill>
              <a:sysClr val="windowText" lastClr="000000"/>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sp>
          <p:nvSpPr>
            <p:cNvPr id="38" name="Rectangle 20">
              <a:extLst>
                <a:ext uri="{FF2B5EF4-FFF2-40B4-BE49-F238E27FC236}">
                  <a16:creationId xmlns:a16="http://schemas.microsoft.com/office/drawing/2014/main" id="{3201291A-46F5-4C95-AD26-26EC68490D8F}"/>
                </a:ext>
              </a:extLst>
            </p:cNvPr>
            <p:cNvSpPr>
              <a:spLocks noChangeArrowheads="1"/>
            </p:cNvSpPr>
            <p:nvPr/>
          </p:nvSpPr>
          <p:spPr bwMode="auto">
            <a:xfrm>
              <a:off x="5508104" y="1916832"/>
              <a:ext cx="648072" cy="648072"/>
            </a:xfrm>
            <a:prstGeom prst="rect">
              <a:avLst/>
            </a:prstGeom>
            <a:solidFill>
              <a:sysClr val="windowText" lastClr="000000"/>
            </a:solidFill>
            <a:ln w="25400" algn="ctr">
              <a:solidFill>
                <a:sysClr val="window" lastClr="FFFFFF"/>
              </a:solidFill>
              <a:round/>
              <a:headEnd/>
              <a:tailEnd/>
            </a:ln>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3C3C3C"/>
                </a:solidFill>
                <a:effectLst/>
                <a:uLnTx/>
                <a:uFillTx/>
                <a:latin typeface="Arial" panose="020B0604020202020204" pitchFamily="34" charset="0"/>
                <a:ea typeface="+mn-ea"/>
                <a:cs typeface="Arial" panose="020B0604020202020204" pitchFamily="34" charset="0"/>
              </a:endParaRPr>
            </a:p>
          </p:txBody>
        </p:sp>
      </p:grpSp>
      <p:cxnSp>
        <p:nvCxnSpPr>
          <p:cNvPr id="39" name="Connecteur droit avec flèche 23">
            <a:extLst>
              <a:ext uri="{FF2B5EF4-FFF2-40B4-BE49-F238E27FC236}">
                <a16:creationId xmlns:a16="http://schemas.microsoft.com/office/drawing/2014/main" id="{B12BA1CD-AE27-424E-92A2-249843C14AE6}"/>
              </a:ext>
            </a:extLst>
          </p:cNvPr>
          <p:cNvCxnSpPr>
            <a:cxnSpLocks noChangeShapeType="1"/>
          </p:cNvCxnSpPr>
          <p:nvPr/>
        </p:nvCxnSpPr>
        <p:spPr bwMode="auto">
          <a:xfrm rot="5400000" flipH="1" flipV="1">
            <a:off x="-435518" y="2742206"/>
            <a:ext cx="2430065" cy="0"/>
          </a:xfrm>
          <a:prstGeom prst="straightConnector1">
            <a:avLst/>
          </a:prstGeom>
          <a:noFill/>
          <a:ln w="38100" algn="ctr">
            <a:solidFill>
              <a:srgbClr val="144193"/>
            </a:solidFill>
            <a:round/>
            <a:headEnd/>
            <a:tailEnd type="arrow" w="med" len="med"/>
          </a:ln>
          <a:extLst>
            <a:ext uri="{909E8E84-426E-40DD-AFC4-6F175D3DCCD1}">
              <a14:hiddenFill xmlns:a14="http://schemas.microsoft.com/office/drawing/2010/main">
                <a:noFill/>
              </a14:hiddenFill>
            </a:ext>
          </a:extLst>
        </p:spPr>
      </p:cxnSp>
      <p:cxnSp>
        <p:nvCxnSpPr>
          <p:cNvPr id="40" name="Connecteur droit avec flèche 68">
            <a:extLst>
              <a:ext uri="{FF2B5EF4-FFF2-40B4-BE49-F238E27FC236}">
                <a16:creationId xmlns:a16="http://schemas.microsoft.com/office/drawing/2014/main" id="{08583D11-E327-44D5-A4D1-973EC01BE609}"/>
              </a:ext>
            </a:extLst>
          </p:cNvPr>
          <p:cNvCxnSpPr>
            <a:cxnSpLocks noChangeShapeType="1"/>
          </p:cNvCxnSpPr>
          <p:nvPr/>
        </p:nvCxnSpPr>
        <p:spPr bwMode="auto">
          <a:xfrm>
            <a:off x="779515" y="3957238"/>
            <a:ext cx="2430065" cy="1191"/>
          </a:xfrm>
          <a:prstGeom prst="straightConnector1">
            <a:avLst/>
          </a:prstGeom>
          <a:noFill/>
          <a:ln w="38100" algn="ctr">
            <a:solidFill>
              <a:srgbClr val="144193"/>
            </a:solidFill>
            <a:round/>
            <a:headEnd/>
            <a:tailEnd type="arrow" w="med" len="med"/>
          </a:ln>
          <a:extLst>
            <a:ext uri="{909E8E84-426E-40DD-AFC4-6F175D3DCCD1}">
              <a14:hiddenFill xmlns:a14="http://schemas.microsoft.com/office/drawing/2010/main">
                <a:noFill/>
              </a14:hiddenFill>
            </a:ext>
          </a:extLst>
        </p:spPr>
      </p:cxnSp>
      <p:sp>
        <p:nvSpPr>
          <p:cNvPr id="41" name="ZoneTexte 29">
            <a:extLst>
              <a:ext uri="{FF2B5EF4-FFF2-40B4-BE49-F238E27FC236}">
                <a16:creationId xmlns:a16="http://schemas.microsoft.com/office/drawing/2014/main" id="{2858DA33-2474-4114-9101-084B1C6174B3}"/>
              </a:ext>
            </a:extLst>
          </p:cNvPr>
          <p:cNvSpPr txBox="1">
            <a:spLocks noChangeArrowheads="1"/>
          </p:cNvSpPr>
          <p:nvPr/>
        </p:nvSpPr>
        <p:spPr bwMode="auto">
          <a:xfrm>
            <a:off x="779515" y="4012007"/>
            <a:ext cx="28622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144193"/>
                </a:solidFill>
                <a:effectLst/>
                <a:uLnTx/>
                <a:uFillTx/>
                <a:latin typeface="Arial" panose="020B0604020202020204" pitchFamily="34" charset="0"/>
                <a:ea typeface="+mn-ea"/>
                <a:cs typeface="Arial" panose="020B0604020202020204" pitchFamily="34" charset="0"/>
              </a:rPr>
              <a:t>Nulle                  Gravité                  Très forte</a:t>
            </a:r>
          </a:p>
        </p:txBody>
      </p:sp>
      <p:sp>
        <p:nvSpPr>
          <p:cNvPr id="42" name="ZoneTexte 30">
            <a:extLst>
              <a:ext uri="{FF2B5EF4-FFF2-40B4-BE49-F238E27FC236}">
                <a16:creationId xmlns:a16="http://schemas.microsoft.com/office/drawing/2014/main" id="{A0B0AD54-B7FF-4CBE-B018-32FA2C1C8A91}"/>
              </a:ext>
            </a:extLst>
          </p:cNvPr>
          <p:cNvSpPr txBox="1">
            <a:spLocks noChangeArrowheads="1"/>
          </p:cNvSpPr>
          <p:nvPr/>
        </p:nvSpPr>
        <p:spPr bwMode="auto">
          <a:xfrm rot="16200000">
            <a:off x="-814137" y="2361876"/>
            <a:ext cx="28622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144193"/>
                </a:solidFill>
                <a:effectLst/>
                <a:uLnTx/>
                <a:uFillTx/>
                <a:latin typeface="Arial" panose="020B0604020202020204" pitchFamily="34" charset="0"/>
                <a:ea typeface="+mn-ea"/>
                <a:cs typeface="Arial" panose="020B0604020202020204" pitchFamily="34" charset="0"/>
              </a:rPr>
              <a:t>Nulle             Probabilité              Très forte</a:t>
            </a:r>
          </a:p>
        </p:txBody>
      </p:sp>
      <p:sp>
        <p:nvSpPr>
          <p:cNvPr id="43" name="Text Box 9">
            <a:extLst>
              <a:ext uri="{FF2B5EF4-FFF2-40B4-BE49-F238E27FC236}">
                <a16:creationId xmlns:a16="http://schemas.microsoft.com/office/drawing/2014/main" id="{19A267D5-FCE4-4B66-95F3-F6D140B54D42}"/>
              </a:ext>
            </a:extLst>
          </p:cNvPr>
          <p:cNvSpPr txBox="1">
            <a:spLocks noChangeArrowheads="1"/>
          </p:cNvSpPr>
          <p:nvPr/>
        </p:nvSpPr>
        <p:spPr bwMode="auto">
          <a:xfrm>
            <a:off x="941440" y="1271188"/>
            <a:ext cx="3456384" cy="1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7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144193"/>
                </a:solidFill>
                <a:effectLst/>
                <a:uLnTx/>
                <a:uFillTx/>
                <a:latin typeface="Arial Black" panose="020B0A04020102020204" pitchFamily="34" charset="0"/>
                <a:ea typeface="+mn-ea"/>
                <a:cs typeface="Arial" panose="020B0604020202020204" pitchFamily="34" charset="0"/>
              </a:rPr>
              <a:t>Criticité = probabilité X gravité</a:t>
            </a:r>
          </a:p>
        </p:txBody>
      </p:sp>
      <p:sp>
        <p:nvSpPr>
          <p:cNvPr id="44" name="Rectangle 43">
            <a:extLst>
              <a:ext uri="{FF2B5EF4-FFF2-40B4-BE49-F238E27FC236}">
                <a16:creationId xmlns:a16="http://schemas.microsoft.com/office/drawing/2014/main" id="{6D17285B-94DB-4287-8F4F-57225741A4DD}"/>
              </a:ext>
            </a:extLst>
          </p:cNvPr>
          <p:cNvSpPr/>
          <p:nvPr/>
        </p:nvSpPr>
        <p:spPr>
          <a:xfrm>
            <a:off x="3867956" y="1542100"/>
            <a:ext cx="5076161" cy="2469907"/>
          </a:xfrm>
          <a:prstGeom prst="rect">
            <a:avLst/>
          </a:prstGeom>
          <a:ln>
            <a:noFill/>
          </a:ln>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Les critères permettant d’évaluer et de hiérarchiser les risques comprennent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Un critère évaluant la probabilité d'occurrence d'un dommage (fréquence ou vraisemblance ).</a:t>
            </a: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Un critère évaluant la gravité correspondant à l'importance du dommage (conséquence ou impact).</a:t>
            </a: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Wingdings" pitchFamily="2" charset="2"/>
              <a:buChar char="§"/>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5" name="ZoneTexte 44">
            <a:extLst>
              <a:ext uri="{FF2B5EF4-FFF2-40B4-BE49-F238E27FC236}">
                <a16:creationId xmlns:a16="http://schemas.microsoft.com/office/drawing/2014/main" id="{C2B30187-92FA-404E-A218-708FB617B9A2}"/>
              </a:ext>
            </a:extLst>
          </p:cNvPr>
          <p:cNvSpPr txBox="1"/>
          <p:nvPr/>
        </p:nvSpPr>
        <p:spPr>
          <a:xfrm>
            <a:off x="5657153" y="3456971"/>
            <a:ext cx="1234440"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panose="020F0502020204030204"/>
                <a:ea typeface="+mn-ea"/>
                <a:cs typeface="+mn-cs"/>
              </a:rPr>
              <a:t>Risque BRUT</a:t>
            </a:r>
          </a:p>
        </p:txBody>
      </p:sp>
      <p:sp>
        <p:nvSpPr>
          <p:cNvPr id="46" name="Flèche droite 27">
            <a:extLst>
              <a:ext uri="{FF2B5EF4-FFF2-40B4-BE49-F238E27FC236}">
                <a16:creationId xmlns:a16="http://schemas.microsoft.com/office/drawing/2014/main" id="{8D45F03C-ED24-4D68-8816-92CCC6EEA266}"/>
              </a:ext>
            </a:extLst>
          </p:cNvPr>
          <p:cNvSpPr/>
          <p:nvPr/>
        </p:nvSpPr>
        <p:spPr>
          <a:xfrm>
            <a:off x="5152113" y="3531908"/>
            <a:ext cx="337625" cy="138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15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7157" y="1425892"/>
            <a:ext cx="4002717" cy="2548103"/>
          </a:xfrm>
          <a:prstGeom prst="rect">
            <a:avLst/>
          </a:prstGeom>
          <a:solidFill>
            <a:srgbClr val="21215A"/>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lumMod val="85000"/>
                </a:prstClr>
              </a:solidFill>
              <a:effectLst/>
              <a:uLnTx/>
              <a:uFillTx/>
              <a:latin typeface="Calibri" panose="020F0502020204030204"/>
              <a:ea typeface="+mn-ea"/>
              <a:cs typeface="+mn-cs"/>
            </a:endParaRPr>
          </a:p>
        </p:txBody>
      </p:sp>
      <p:sp>
        <p:nvSpPr>
          <p:cNvPr id="4" name="Rectangle 3"/>
          <p:cNvSpPr/>
          <p:nvPr/>
        </p:nvSpPr>
        <p:spPr>
          <a:xfrm>
            <a:off x="3288349" y="1922482"/>
            <a:ext cx="3151775" cy="2058872"/>
          </a:xfrm>
          <a:prstGeom prst="rect">
            <a:avLst/>
          </a:prstGeom>
          <a:solidFill>
            <a:srgbClr val="1B92D1"/>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lumMod val="85000"/>
                </a:prstClr>
              </a:solidFill>
              <a:effectLst/>
              <a:uLnTx/>
              <a:uFillTx/>
              <a:latin typeface="Calibri" panose="020F0502020204030204"/>
              <a:ea typeface="+mn-ea"/>
              <a:cs typeface="+mn-cs"/>
            </a:endParaRPr>
          </a:p>
        </p:txBody>
      </p:sp>
      <p:sp>
        <p:nvSpPr>
          <p:cNvPr id="5" name="Rectangle 4"/>
          <p:cNvSpPr/>
          <p:nvPr/>
        </p:nvSpPr>
        <p:spPr>
          <a:xfrm>
            <a:off x="3289793" y="2473597"/>
            <a:ext cx="2471886" cy="1507757"/>
          </a:xfrm>
          <a:prstGeom prst="rect">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6" name="ZoneTexte 5"/>
          <p:cNvSpPr txBox="1">
            <a:spLocks noChangeArrowheads="1"/>
          </p:cNvSpPr>
          <p:nvPr/>
        </p:nvSpPr>
        <p:spPr bwMode="auto">
          <a:xfrm>
            <a:off x="3550967" y="2042691"/>
            <a:ext cx="2812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Coûts du cycle de vie, monétisés  (LCC)</a:t>
            </a:r>
          </a:p>
        </p:txBody>
      </p:sp>
      <p:sp>
        <p:nvSpPr>
          <p:cNvPr id="7" name="ZoneTexte 6"/>
          <p:cNvSpPr txBox="1">
            <a:spLocks noChangeArrowheads="1"/>
          </p:cNvSpPr>
          <p:nvPr/>
        </p:nvSpPr>
        <p:spPr bwMode="auto">
          <a:xfrm>
            <a:off x="4220866" y="1554020"/>
            <a:ext cx="29695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Coûts du cycle de vie, non monétarisés (LCC)</a:t>
            </a:r>
          </a:p>
        </p:txBody>
      </p:sp>
      <p:sp>
        <p:nvSpPr>
          <p:cNvPr id="8" name="Double flèche horizontale 7"/>
          <p:cNvSpPr/>
          <p:nvPr/>
        </p:nvSpPr>
        <p:spPr>
          <a:xfrm>
            <a:off x="3251814" y="4002790"/>
            <a:ext cx="2509864" cy="352057"/>
          </a:xfrm>
          <a:prstGeom prst="leftRightArrow">
            <a:avLst/>
          </a:prstGeom>
          <a:solidFill>
            <a:srgbClr val="FFFFFF">
              <a:lumMod val="75000"/>
            </a:srgbClr>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Organisation</a:t>
            </a:r>
          </a:p>
        </p:txBody>
      </p:sp>
      <p:sp>
        <p:nvSpPr>
          <p:cNvPr id="9" name="Double flèche horizontale 8"/>
          <p:cNvSpPr/>
          <p:nvPr/>
        </p:nvSpPr>
        <p:spPr>
          <a:xfrm>
            <a:off x="5761679" y="3993611"/>
            <a:ext cx="1518195" cy="352057"/>
          </a:xfrm>
          <a:prstGeom prst="leftRightArrow">
            <a:avLst/>
          </a:prstGeom>
          <a:solidFill>
            <a:srgbClr val="FFFFFF">
              <a:lumMod val="75000"/>
            </a:srgbClr>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Société</a:t>
            </a:r>
          </a:p>
        </p:txBody>
      </p:sp>
      <p:sp>
        <p:nvSpPr>
          <p:cNvPr id="10" name="ZoneTexte 9"/>
          <p:cNvSpPr txBox="1">
            <a:spLocks noChangeArrowheads="1"/>
          </p:cNvSpPr>
          <p:nvPr/>
        </p:nvSpPr>
        <p:spPr bwMode="auto">
          <a:xfrm>
            <a:off x="904534" y="1565824"/>
            <a:ext cx="1606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t>Impacts des externalités non monétisées</a:t>
            </a:r>
            <a:endParaRPr kumimoji="0" lang="fr-FR" sz="1200" b="0" i="0" u="none" strike="noStrike" kern="0" cap="none" spc="0" normalizeH="0" baseline="0" noProof="0" dirty="0">
              <a:ln>
                <a:noFill/>
              </a:ln>
              <a:solidFill>
                <a:srgbClr val="1F7AA1"/>
              </a:solidFill>
              <a:effectLst/>
              <a:uLnTx/>
              <a:uFillTx/>
              <a:latin typeface="Calibri" panose="020F0502020204030204" pitchFamily="34" charset="0"/>
              <a:ea typeface="+mn-ea"/>
              <a:cs typeface="Calibri" panose="020F0502020204030204" pitchFamily="34" charset="0"/>
            </a:endParaRPr>
          </a:p>
        </p:txBody>
      </p:sp>
      <p:sp>
        <p:nvSpPr>
          <p:cNvPr id="11" name="ZoneTexte 10"/>
          <p:cNvSpPr txBox="1">
            <a:spLocks noChangeArrowheads="1"/>
          </p:cNvSpPr>
          <p:nvPr/>
        </p:nvSpPr>
        <p:spPr bwMode="auto">
          <a:xfrm>
            <a:off x="917865" y="2085467"/>
            <a:ext cx="16548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t>Coûts des externalités environnementales et sociales</a:t>
            </a:r>
          </a:p>
        </p:txBody>
      </p:sp>
      <p:sp>
        <p:nvSpPr>
          <p:cNvPr id="12" name="ZoneTexte 11"/>
          <p:cNvSpPr txBox="1">
            <a:spLocks noChangeArrowheads="1"/>
          </p:cNvSpPr>
          <p:nvPr/>
        </p:nvSpPr>
        <p:spPr bwMode="auto">
          <a:xfrm>
            <a:off x="919032" y="2710451"/>
            <a:ext cx="15923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t>Coûts/bénéfices des risques et opportunités</a:t>
            </a:r>
          </a:p>
        </p:txBody>
      </p:sp>
      <p:sp>
        <p:nvSpPr>
          <p:cNvPr id="13" name="Ellipse 12"/>
          <p:cNvSpPr/>
          <p:nvPr/>
        </p:nvSpPr>
        <p:spPr>
          <a:xfrm>
            <a:off x="628651" y="1561936"/>
            <a:ext cx="179204" cy="190798"/>
          </a:xfrm>
          <a:prstGeom prst="ellipse">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14" name="Ellipse 13"/>
          <p:cNvSpPr/>
          <p:nvPr/>
        </p:nvSpPr>
        <p:spPr>
          <a:xfrm>
            <a:off x="628651" y="2178547"/>
            <a:ext cx="179204" cy="190797"/>
          </a:xfrm>
          <a:prstGeom prst="ellipse">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15" name="Ellipse 14"/>
          <p:cNvSpPr/>
          <p:nvPr/>
        </p:nvSpPr>
        <p:spPr>
          <a:xfrm>
            <a:off x="627998" y="2799717"/>
            <a:ext cx="179856" cy="190798"/>
          </a:xfrm>
          <a:prstGeom prst="ellipse">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16" name="Accolade fermante 15"/>
          <p:cNvSpPr/>
          <p:nvPr/>
        </p:nvSpPr>
        <p:spPr>
          <a:xfrm>
            <a:off x="7337048" y="1456217"/>
            <a:ext cx="198843" cy="1017380"/>
          </a:xfrm>
          <a:prstGeom prst="rightBrace">
            <a:avLst/>
          </a:prstGeom>
          <a:noFill/>
          <a:ln w="31750" cap="flat" cmpd="sng" algn="ctr">
            <a:solidFill>
              <a:srgbClr val="000000"/>
            </a:solidFill>
            <a:prstDash val="solid"/>
          </a:ln>
          <a:effectLst/>
        </p:spPr>
        <p:txBody>
          <a:bodyPr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350" b="0" i="0" u="none" strike="noStrike" kern="0" cap="none" spc="0" normalizeH="0" baseline="0" noProof="0">
              <a:ln>
                <a:noFill/>
              </a:ln>
              <a:solidFill>
                <a:srgbClr val="313133"/>
              </a:solidFill>
              <a:effectLst/>
              <a:uLnTx/>
              <a:uFillTx/>
              <a:latin typeface="Calibri" panose="020F0502020204030204"/>
              <a:ea typeface="+mn-ea"/>
              <a:cs typeface="+mn-cs"/>
            </a:endParaRPr>
          </a:p>
        </p:txBody>
      </p:sp>
      <p:sp>
        <p:nvSpPr>
          <p:cNvPr id="17" name="Flèche droite 16"/>
          <p:cNvSpPr/>
          <p:nvPr/>
        </p:nvSpPr>
        <p:spPr>
          <a:xfrm>
            <a:off x="2609904" y="2802284"/>
            <a:ext cx="472522" cy="144495"/>
          </a:xfrm>
          <a:prstGeom prst="rightArrow">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18" name="Flèche droite 17"/>
          <p:cNvSpPr/>
          <p:nvPr/>
        </p:nvSpPr>
        <p:spPr>
          <a:xfrm>
            <a:off x="2658444" y="2191772"/>
            <a:ext cx="471135" cy="144495"/>
          </a:xfrm>
          <a:prstGeom prst="rightArrow">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19" name="Flèche droite 18"/>
          <p:cNvSpPr/>
          <p:nvPr/>
        </p:nvSpPr>
        <p:spPr>
          <a:xfrm>
            <a:off x="2661863" y="1669127"/>
            <a:ext cx="472522" cy="144495"/>
          </a:xfrm>
          <a:prstGeom prst="rightArrow">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20" name="ZoneTexte 19"/>
          <p:cNvSpPr txBox="1">
            <a:spLocks noChangeArrowheads="1"/>
          </p:cNvSpPr>
          <p:nvPr/>
        </p:nvSpPr>
        <p:spPr bwMode="auto">
          <a:xfrm>
            <a:off x="4330916" y="2607610"/>
            <a:ext cx="12527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Coûts global élargi</a:t>
            </a:r>
          </a:p>
        </p:txBody>
      </p:sp>
      <p:sp>
        <p:nvSpPr>
          <p:cNvPr id="21" name="ZoneTexte 20"/>
          <p:cNvSpPr txBox="1">
            <a:spLocks noChangeArrowheads="1"/>
          </p:cNvSpPr>
          <p:nvPr/>
        </p:nvSpPr>
        <p:spPr bwMode="auto">
          <a:xfrm>
            <a:off x="932069" y="3167465"/>
            <a:ext cx="14326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t>Acquisition, utilisation</a:t>
            </a:r>
            <a:b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br>
            <a: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t>&amp; Coûts de fin de vie</a:t>
            </a:r>
            <a:endParaRPr kumimoji="0" lang="fr-FR" sz="1200" b="0" i="0" u="none" strike="noStrike" kern="0" cap="none" spc="0" normalizeH="0" baseline="0" noProof="0" dirty="0">
              <a:ln>
                <a:noFill/>
              </a:ln>
              <a:solidFill>
                <a:srgbClr val="1F7AA1"/>
              </a:solidFill>
              <a:effectLst/>
              <a:uLnTx/>
              <a:uFillTx/>
              <a:latin typeface="Calibri" panose="020F0502020204030204" pitchFamily="34" charset="0"/>
              <a:ea typeface="+mn-ea"/>
              <a:cs typeface="Calibri" panose="020F0502020204030204" pitchFamily="34" charset="0"/>
            </a:endParaRPr>
          </a:p>
        </p:txBody>
      </p:sp>
      <p:sp>
        <p:nvSpPr>
          <p:cNvPr id="22" name="ZoneTexte 21"/>
          <p:cNvSpPr txBox="1">
            <a:spLocks noChangeArrowheads="1"/>
          </p:cNvSpPr>
          <p:nvPr/>
        </p:nvSpPr>
        <p:spPr bwMode="auto">
          <a:xfrm>
            <a:off x="1398982" y="3741579"/>
            <a:ext cx="12471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fr-FR" sz="1200" b="0" i="0" u="none" strike="noStrike" kern="0" cap="none" spc="0" normalizeH="0" baseline="0" noProof="0" dirty="0">
                <a:ln>
                  <a:noFill/>
                </a:ln>
                <a:solidFill>
                  <a:srgbClr val="313133"/>
                </a:solidFill>
                <a:effectLst/>
                <a:uLnTx/>
                <a:uFillTx/>
                <a:latin typeface="Calibri" panose="020F0502020204030204" pitchFamily="34" charset="0"/>
                <a:ea typeface="+mn-ea"/>
                <a:cs typeface="Calibri" panose="020F0502020204030204" pitchFamily="34" charset="0"/>
              </a:rPr>
              <a:t>Prix d'achat</a:t>
            </a:r>
            <a:endParaRPr kumimoji="0" lang="fr-FR" sz="1200" b="0" i="0" u="none" strike="noStrike" kern="0" cap="none" spc="0" normalizeH="0" baseline="0" noProof="0" dirty="0">
              <a:ln>
                <a:noFill/>
              </a:ln>
              <a:solidFill>
                <a:srgbClr val="1F7AA1"/>
              </a:solidFill>
              <a:effectLst/>
              <a:uLnTx/>
              <a:uFillTx/>
              <a:latin typeface="Calibri" panose="020F0502020204030204" pitchFamily="34" charset="0"/>
              <a:ea typeface="+mn-ea"/>
              <a:cs typeface="Calibri" panose="020F0502020204030204" pitchFamily="34" charset="0"/>
            </a:endParaRPr>
          </a:p>
        </p:txBody>
      </p:sp>
      <p:sp>
        <p:nvSpPr>
          <p:cNvPr id="23" name="Ellipse 22"/>
          <p:cNvSpPr/>
          <p:nvPr/>
        </p:nvSpPr>
        <p:spPr>
          <a:xfrm>
            <a:off x="640319" y="3255465"/>
            <a:ext cx="168489" cy="191596"/>
          </a:xfrm>
          <a:prstGeom prst="ellipse">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24" name="Flèche droite 23"/>
          <p:cNvSpPr/>
          <p:nvPr/>
        </p:nvSpPr>
        <p:spPr>
          <a:xfrm>
            <a:off x="2548617" y="3324930"/>
            <a:ext cx="472522" cy="144495"/>
          </a:xfrm>
          <a:prstGeom prst="rightArrow">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25" name="Flèche droite 24"/>
          <p:cNvSpPr/>
          <p:nvPr/>
        </p:nvSpPr>
        <p:spPr>
          <a:xfrm>
            <a:off x="2537004" y="3769331"/>
            <a:ext cx="472522" cy="144495"/>
          </a:xfrm>
          <a:prstGeom prst="rightArrow">
            <a:avLst/>
          </a:prstGeom>
          <a:solidFill>
            <a:srgbClr val="1E4D9D"/>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26" name="Rectangle 25"/>
          <p:cNvSpPr/>
          <p:nvPr/>
        </p:nvSpPr>
        <p:spPr>
          <a:xfrm>
            <a:off x="3288978" y="3042910"/>
            <a:ext cx="1962929" cy="931310"/>
          </a:xfrm>
          <a:prstGeom prst="rect">
            <a:avLst/>
          </a:prstGeom>
          <a:solidFill>
            <a:srgbClr val="00B0F0"/>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27" name="Rectangle 26"/>
          <p:cNvSpPr/>
          <p:nvPr/>
        </p:nvSpPr>
        <p:spPr>
          <a:xfrm>
            <a:off x="3288978" y="3537856"/>
            <a:ext cx="909701" cy="442690"/>
          </a:xfrm>
          <a:prstGeom prst="rect">
            <a:avLst/>
          </a:prstGeom>
          <a:solidFill>
            <a:sysClr val="window" lastClr="FFFFFF">
              <a:lumMod val="95000"/>
            </a:sysClr>
          </a:solidFill>
          <a:ln w="25400" cap="flat" cmpd="sng" algn="ctr">
            <a:noFill/>
            <a:prstDash val="solid"/>
          </a:ln>
          <a:effectLst/>
        </p:spPr>
        <p:txBody>
          <a:bodyPr lIns="27000" tIns="27000" rIns="27000" bIns="2700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dirty="0">
                <a:ln>
                  <a:noFill/>
                </a:ln>
                <a:solidFill>
                  <a:srgbClr val="313133"/>
                </a:solidFill>
                <a:effectLst/>
                <a:uLnTx/>
                <a:uFillTx/>
                <a:latin typeface="Calibri" panose="020F0502020204030204"/>
                <a:ea typeface="+mn-ea"/>
                <a:cs typeface="+mn-cs"/>
              </a:rPr>
              <a:t>Prix</a:t>
            </a:r>
          </a:p>
        </p:txBody>
      </p:sp>
      <p:sp>
        <p:nvSpPr>
          <p:cNvPr id="28" name="ZoneTexte 27"/>
          <p:cNvSpPr txBox="1">
            <a:spLocks noChangeArrowheads="1"/>
          </p:cNvSpPr>
          <p:nvPr/>
        </p:nvSpPr>
        <p:spPr bwMode="auto">
          <a:xfrm>
            <a:off x="3475544" y="3122510"/>
            <a:ext cx="16681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0" rIns="27000" bIns="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Coût total de possession</a:t>
            </a:r>
          </a:p>
          <a:p>
            <a:pPr marL="0" marR="0" lvl="0" indent="0" algn="r" defTabSz="6858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(TCO)</a:t>
            </a:r>
          </a:p>
        </p:txBody>
      </p:sp>
      <p:sp>
        <p:nvSpPr>
          <p:cNvPr id="29" name="ZoneTexte 28"/>
          <p:cNvSpPr txBox="1"/>
          <p:nvPr/>
        </p:nvSpPr>
        <p:spPr>
          <a:xfrm>
            <a:off x="7566716" y="1753192"/>
            <a:ext cx="540060"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ISO 20400</a:t>
            </a:r>
          </a:p>
        </p:txBody>
      </p:sp>
      <p:sp>
        <p:nvSpPr>
          <p:cNvPr id="30" name="ZoneTexte 29"/>
          <p:cNvSpPr txBox="1"/>
          <p:nvPr/>
        </p:nvSpPr>
        <p:spPr>
          <a:xfrm>
            <a:off x="1807290" y="4087404"/>
            <a:ext cx="2077749" cy="27699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Coûts assumés par :</a:t>
            </a:r>
          </a:p>
        </p:txBody>
      </p:sp>
      <p:sp>
        <p:nvSpPr>
          <p:cNvPr id="32" name="Ellipse 31">
            <a:extLst>
              <a:ext uri="{FF2B5EF4-FFF2-40B4-BE49-F238E27FC236}">
                <a16:creationId xmlns:a16="http://schemas.microsoft.com/office/drawing/2014/main" id="{FEBDF001-5BFC-455F-9C1A-0A37196539E8}"/>
              </a:ext>
            </a:extLst>
          </p:cNvPr>
          <p:cNvSpPr/>
          <p:nvPr/>
        </p:nvSpPr>
        <p:spPr>
          <a:xfrm>
            <a:off x="688263" y="132136"/>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itre 1">
            <a:extLst>
              <a:ext uri="{FF2B5EF4-FFF2-40B4-BE49-F238E27FC236}">
                <a16:creationId xmlns:a16="http://schemas.microsoft.com/office/drawing/2014/main" id="{277E6EA7-5C87-4BD0-B584-C7AAC26114E6}"/>
              </a:ext>
            </a:extLst>
          </p:cNvPr>
          <p:cNvSpPr txBox="1">
            <a:spLocks/>
          </p:cNvSpPr>
          <p:nvPr/>
        </p:nvSpPr>
        <p:spPr>
          <a:xfrm>
            <a:off x="998102" y="260269"/>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L’a</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nalyse des coûts</a:t>
            </a:r>
          </a:p>
        </p:txBody>
      </p:sp>
      <p:sp>
        <p:nvSpPr>
          <p:cNvPr id="34" name="Arc 33">
            <a:extLst>
              <a:ext uri="{FF2B5EF4-FFF2-40B4-BE49-F238E27FC236}">
                <a16:creationId xmlns:a16="http://schemas.microsoft.com/office/drawing/2014/main" id="{155B548B-F912-45D8-9ED4-F561967AB902}"/>
              </a:ext>
            </a:extLst>
          </p:cNvPr>
          <p:cNvSpPr/>
          <p:nvPr/>
        </p:nvSpPr>
        <p:spPr>
          <a:xfrm>
            <a:off x="-105334" y="757355"/>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41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086FC12C-6458-4CBD-BA72-1FADB902180D}"/>
              </a:ext>
            </a:extLst>
          </p:cNvPr>
          <p:cNvSpPr/>
          <p:nvPr/>
        </p:nvSpPr>
        <p:spPr>
          <a:xfrm>
            <a:off x="688263" y="132136"/>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B8FC5261-E98D-4819-BD3F-9839DE78F185}"/>
              </a:ext>
            </a:extLst>
          </p:cNvPr>
          <p:cNvSpPr txBox="1">
            <a:spLocks/>
          </p:cNvSpPr>
          <p:nvPr/>
        </p:nvSpPr>
        <p:spPr>
          <a:xfrm>
            <a:off x="998102" y="260269"/>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L’a</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nalyse des coûts</a:t>
            </a:r>
          </a:p>
        </p:txBody>
      </p:sp>
      <p:sp>
        <p:nvSpPr>
          <p:cNvPr id="17" name="Arc 16">
            <a:extLst>
              <a:ext uri="{FF2B5EF4-FFF2-40B4-BE49-F238E27FC236}">
                <a16:creationId xmlns:a16="http://schemas.microsoft.com/office/drawing/2014/main" id="{3D4369B2-EB2F-4345-8E5D-F49D616B75BF}"/>
              </a:ext>
            </a:extLst>
          </p:cNvPr>
          <p:cNvSpPr/>
          <p:nvPr/>
        </p:nvSpPr>
        <p:spPr>
          <a:xfrm>
            <a:off x="-105334" y="757355"/>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0FECB480-0091-4671-9089-77D3344DA6F9}"/>
              </a:ext>
            </a:extLst>
          </p:cNvPr>
          <p:cNvSpPr txBox="1"/>
          <p:nvPr/>
        </p:nvSpPr>
        <p:spPr>
          <a:xfrm>
            <a:off x="801360" y="1751527"/>
            <a:ext cx="2278417" cy="2492990"/>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Coûts directs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Prix d’achat / location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Accessoires et périphériques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Système d’exploitation  et logiciels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Installation et prise en main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Coût de sauvegarde et transfert des données de l’ancien PC</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Consommation d’énergie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Maintenance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Support TC et assistance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Extension de garantie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Coût des pièces et extensions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Gestion fin de vie (DEEE)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sp>
        <p:nvSpPr>
          <p:cNvPr id="13" name="ZoneTexte 12">
            <a:extLst>
              <a:ext uri="{FF2B5EF4-FFF2-40B4-BE49-F238E27FC236}">
                <a16:creationId xmlns:a16="http://schemas.microsoft.com/office/drawing/2014/main" id="{87DA2974-D48E-425D-A5AA-A8FBE85F6527}"/>
              </a:ext>
            </a:extLst>
          </p:cNvPr>
          <p:cNvSpPr txBox="1"/>
          <p:nvPr/>
        </p:nvSpPr>
        <p:spPr>
          <a:xfrm>
            <a:off x="3291390" y="1751527"/>
            <a:ext cx="1727964" cy="281615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Coûts indirects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TMS et troubles visuels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Formation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Frais de gestion du parc</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Sauvegarde externe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Perte d’exploitation liée aux défaillances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Perte  ou vol des données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Cyber attaques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sp>
        <p:nvSpPr>
          <p:cNvPr id="14" name="ZoneTexte 13">
            <a:extLst>
              <a:ext uri="{FF2B5EF4-FFF2-40B4-BE49-F238E27FC236}">
                <a16:creationId xmlns:a16="http://schemas.microsoft.com/office/drawing/2014/main" id="{186BCB90-C4F6-4704-8871-629E19F55771}"/>
              </a:ext>
            </a:extLst>
          </p:cNvPr>
          <p:cNvSpPr txBox="1"/>
          <p:nvPr/>
        </p:nvSpPr>
        <p:spPr>
          <a:xfrm>
            <a:off x="5207621" y="1752662"/>
            <a:ext cx="2112864" cy="235449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Coûts des externalités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Emission atmosphérique à l’usage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Impacts environnementaux de la fabrication (ressources, biodiversité, déchets, pollutions, GES…)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Impacts sur la santé publique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Emploi sur le territoire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sp>
        <p:nvSpPr>
          <p:cNvPr id="18" name="Flèche droite 3">
            <a:extLst>
              <a:ext uri="{FF2B5EF4-FFF2-40B4-BE49-F238E27FC236}">
                <a16:creationId xmlns:a16="http://schemas.microsoft.com/office/drawing/2014/main" id="{B2ABCABB-3796-4F77-875E-1FE317970126}"/>
              </a:ext>
            </a:extLst>
          </p:cNvPr>
          <p:cNvSpPr/>
          <p:nvPr/>
        </p:nvSpPr>
        <p:spPr>
          <a:xfrm>
            <a:off x="910826" y="3965773"/>
            <a:ext cx="6399360" cy="362669"/>
          </a:xfrm>
          <a:prstGeom prst="rightArrow">
            <a:avLst/>
          </a:prstGeom>
          <a:gradFill flip="none" rotWithShape="1">
            <a:gsLst>
              <a:gs pos="0">
                <a:srgbClr val="00B050"/>
              </a:gs>
              <a:gs pos="34000">
                <a:srgbClr val="00B050"/>
              </a:gs>
              <a:gs pos="61000">
                <a:srgbClr val="ED7D31"/>
              </a:gs>
              <a:gs pos="100000">
                <a:srgbClr val="C00000"/>
              </a:gs>
            </a:gsLst>
            <a:lin ang="0" scaled="1"/>
            <a:tileRect/>
          </a:gradFill>
          <a:ln w="25400" cap="flat" cmpd="sng" algn="ctr">
            <a:solidFill>
              <a:srgbClr val="005841">
                <a:shade val="50000"/>
              </a:srgbClr>
            </a:solidFill>
            <a:prstDash val="solid"/>
          </a:ln>
          <a:effectLst/>
        </p:spPr>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FFFFFF"/>
              </a:solidFill>
              <a:effectLst/>
              <a:uLnTx/>
              <a:uFillTx/>
              <a:latin typeface="Arial"/>
              <a:ea typeface="+mn-ea"/>
              <a:cs typeface="+mn-cs"/>
            </a:endParaRPr>
          </a:p>
        </p:txBody>
      </p:sp>
      <p:sp>
        <p:nvSpPr>
          <p:cNvPr id="19" name="ZoneTexte 18">
            <a:extLst>
              <a:ext uri="{FF2B5EF4-FFF2-40B4-BE49-F238E27FC236}">
                <a16:creationId xmlns:a16="http://schemas.microsoft.com/office/drawing/2014/main" id="{752A5B64-8791-4735-BF40-B911DBC9C512}"/>
              </a:ext>
            </a:extLst>
          </p:cNvPr>
          <p:cNvSpPr txBox="1"/>
          <p:nvPr/>
        </p:nvSpPr>
        <p:spPr>
          <a:xfrm>
            <a:off x="4103882" y="3850693"/>
            <a:ext cx="3206304" cy="23083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Niveau de difficulté de prise en compte</a:t>
            </a:r>
          </a:p>
        </p:txBody>
      </p:sp>
      <p:pic>
        <p:nvPicPr>
          <p:cNvPr id="20" name="Image 19">
            <a:extLst>
              <a:ext uri="{FF2B5EF4-FFF2-40B4-BE49-F238E27FC236}">
                <a16:creationId xmlns:a16="http://schemas.microsoft.com/office/drawing/2014/main" id="{509D1A6A-A422-4353-AD8B-EF7CA8EA8E16}"/>
              </a:ext>
            </a:extLst>
          </p:cNvPr>
          <p:cNvPicPr>
            <a:picLocks noChangeAspect="1"/>
          </p:cNvPicPr>
          <p:nvPr/>
        </p:nvPicPr>
        <p:blipFill rotWithShape="1">
          <a:blip r:embed="rId2"/>
          <a:srcRect l="62965"/>
          <a:stretch/>
        </p:blipFill>
        <p:spPr>
          <a:xfrm>
            <a:off x="5019354" y="416588"/>
            <a:ext cx="1364941" cy="1095698"/>
          </a:xfrm>
          <a:prstGeom prst="rect">
            <a:avLst/>
          </a:prstGeom>
        </p:spPr>
      </p:pic>
    </p:spTree>
    <p:extLst>
      <p:ext uri="{BB962C8B-B14F-4D97-AF65-F5344CB8AC3E}">
        <p14:creationId xmlns:p14="http://schemas.microsoft.com/office/powerpoint/2010/main" val="64531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096196" y="273844"/>
            <a:ext cx="7041861"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Pr</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ession sur les ressources naturelles</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756970" y="1560446"/>
            <a:ext cx="7913501" cy="2377574"/>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L’adoption d’une démarche d’éco-conception par le fabricant, selon la norme ISO 14062</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Utilisation de matières issues du recyclage ou de matières biosourcées par le fabricant</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Acquisition d’un équipement de seconde vie (reconditionné)</a:t>
            </a:r>
          </a:p>
        </p:txBody>
      </p:sp>
      <p:sp>
        <p:nvSpPr>
          <p:cNvPr id="5" name="ZoneTexte 4">
            <a:extLst>
              <a:ext uri="{FF2B5EF4-FFF2-40B4-BE49-F238E27FC236}">
                <a16:creationId xmlns:a16="http://schemas.microsoft.com/office/drawing/2014/main" id="{7643FCEC-B6E0-4ED3-B4A7-230E811CC890}"/>
              </a:ext>
            </a:extLst>
          </p:cNvPr>
          <p:cNvSpPr txBox="1"/>
          <p:nvPr/>
        </p:nvSpPr>
        <p:spPr>
          <a:xfrm>
            <a:off x="2939144" y="2433251"/>
            <a:ext cx="2621041"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p>
        </p:txBody>
      </p:sp>
      <p:sp>
        <p:nvSpPr>
          <p:cNvPr id="27" name="ZoneTexte 26">
            <a:extLst>
              <a:ext uri="{FF2B5EF4-FFF2-40B4-BE49-F238E27FC236}">
                <a16:creationId xmlns:a16="http://schemas.microsoft.com/office/drawing/2014/main" id="{213294DB-8555-441F-807E-3C4DE0538A91}"/>
              </a:ext>
            </a:extLst>
          </p:cNvPr>
          <p:cNvSpPr txBox="1"/>
          <p:nvPr/>
        </p:nvSpPr>
        <p:spPr>
          <a:xfrm>
            <a:off x="2939143" y="3306056"/>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spécification technique</a:t>
            </a:r>
          </a:p>
        </p:txBody>
      </p:sp>
      <p:sp>
        <p:nvSpPr>
          <p:cNvPr id="6" name="ZoneTexte 5">
            <a:extLst>
              <a:ext uri="{FF2B5EF4-FFF2-40B4-BE49-F238E27FC236}">
                <a16:creationId xmlns:a16="http://schemas.microsoft.com/office/drawing/2014/main" id="{10B53DC5-7858-49A0-AD56-2CAAC6C86DAB}"/>
              </a:ext>
            </a:extLst>
          </p:cNvPr>
          <p:cNvSpPr txBox="1"/>
          <p:nvPr/>
        </p:nvSpPr>
        <p:spPr>
          <a:xfrm>
            <a:off x="2939143" y="4074340"/>
            <a:ext cx="4365851"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Besoin, objet du marché, allotissement</a:t>
            </a:r>
          </a:p>
        </p:txBody>
      </p:sp>
      <p:sp>
        <p:nvSpPr>
          <p:cNvPr id="7" name="Flèche : angle droit 6">
            <a:extLst>
              <a:ext uri="{FF2B5EF4-FFF2-40B4-BE49-F238E27FC236}">
                <a16:creationId xmlns:a16="http://schemas.microsoft.com/office/drawing/2014/main" id="{E838BA40-93B2-4B73-A7C4-5CCB8585A969}"/>
              </a:ext>
            </a:extLst>
          </p:cNvPr>
          <p:cNvSpPr/>
          <p:nvPr/>
        </p:nvSpPr>
        <p:spPr>
          <a:xfrm rot="5400000">
            <a:off x="2638448" y="2368315"/>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èche : angle droit 27">
            <a:extLst>
              <a:ext uri="{FF2B5EF4-FFF2-40B4-BE49-F238E27FC236}">
                <a16:creationId xmlns:a16="http://schemas.microsoft.com/office/drawing/2014/main" id="{4E7A3F39-4D44-4D3A-83CF-EB6D83B78773}"/>
              </a:ext>
            </a:extLst>
          </p:cNvPr>
          <p:cNvSpPr/>
          <p:nvPr/>
        </p:nvSpPr>
        <p:spPr>
          <a:xfrm rot="5400000">
            <a:off x="2638448" y="3987340"/>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lèche : angle droit 28">
            <a:extLst>
              <a:ext uri="{FF2B5EF4-FFF2-40B4-BE49-F238E27FC236}">
                <a16:creationId xmlns:a16="http://schemas.microsoft.com/office/drawing/2014/main" id="{4A7E9230-94C5-4722-BDE2-E37FF94DF706}"/>
              </a:ext>
            </a:extLst>
          </p:cNvPr>
          <p:cNvSpPr/>
          <p:nvPr/>
        </p:nvSpPr>
        <p:spPr>
          <a:xfrm rot="5400000">
            <a:off x="2638448" y="3214612"/>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12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875762" y="273844"/>
            <a:ext cx="808862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Mé</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taux lourds et substances préoccupantes</a:t>
            </a: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 </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688264" y="1393959"/>
            <a:ext cx="7913501" cy="2977739"/>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 conformité du produit à la réglementation RoHS </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 conformité du produit à tout ou partie d’un label de type 1 qui garantit l’absence ou la restriction de ces métaux et substances</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 performance ou la conformité du produit au regard de critères issus de la fiche technique, du profil environnemental ou de la déclaration IT Eco du produit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B22E5F0-3BAC-4E43-B007-56B04A025F57}"/>
              </a:ext>
            </a:extLst>
          </p:cNvPr>
          <p:cNvSpPr txBox="1"/>
          <p:nvPr/>
        </p:nvSpPr>
        <p:spPr>
          <a:xfrm>
            <a:off x="2993081" y="2294751"/>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Spécification technique </a:t>
            </a:r>
          </a:p>
        </p:txBody>
      </p:sp>
      <p:sp>
        <p:nvSpPr>
          <p:cNvPr id="7" name="Flèche : angle droit 6">
            <a:extLst>
              <a:ext uri="{FF2B5EF4-FFF2-40B4-BE49-F238E27FC236}">
                <a16:creationId xmlns:a16="http://schemas.microsoft.com/office/drawing/2014/main" id="{058BCA1C-0659-4CB0-B4A7-8853A4FEB065}"/>
              </a:ext>
            </a:extLst>
          </p:cNvPr>
          <p:cNvSpPr/>
          <p:nvPr/>
        </p:nvSpPr>
        <p:spPr>
          <a:xfrm rot="5400000">
            <a:off x="2692387" y="2203307"/>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F721661-1097-45B6-9E1C-F4ED066AAA2B}"/>
              </a:ext>
            </a:extLst>
          </p:cNvPr>
          <p:cNvSpPr txBox="1"/>
          <p:nvPr/>
        </p:nvSpPr>
        <p:spPr>
          <a:xfrm>
            <a:off x="2993081" y="3195543"/>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spécification technique</a:t>
            </a:r>
          </a:p>
        </p:txBody>
      </p:sp>
      <p:sp>
        <p:nvSpPr>
          <p:cNvPr id="9" name="Flèche : angle droit 8">
            <a:extLst>
              <a:ext uri="{FF2B5EF4-FFF2-40B4-BE49-F238E27FC236}">
                <a16:creationId xmlns:a16="http://schemas.microsoft.com/office/drawing/2014/main" id="{F1E766D5-6268-4E84-8BF7-CF20FBA45534}"/>
              </a:ext>
            </a:extLst>
          </p:cNvPr>
          <p:cNvSpPr/>
          <p:nvPr/>
        </p:nvSpPr>
        <p:spPr>
          <a:xfrm rot="5400000">
            <a:off x="2692387" y="3104099"/>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D2844AA2-D0BD-4697-92C7-336EE5FAB2D3}"/>
              </a:ext>
            </a:extLst>
          </p:cNvPr>
          <p:cNvSpPr txBox="1"/>
          <p:nvPr/>
        </p:nvSpPr>
        <p:spPr>
          <a:xfrm>
            <a:off x="2993081" y="4283850"/>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spécification technique</a:t>
            </a:r>
          </a:p>
        </p:txBody>
      </p:sp>
      <p:sp>
        <p:nvSpPr>
          <p:cNvPr id="11" name="Flèche : angle droit 10">
            <a:extLst>
              <a:ext uri="{FF2B5EF4-FFF2-40B4-BE49-F238E27FC236}">
                <a16:creationId xmlns:a16="http://schemas.microsoft.com/office/drawing/2014/main" id="{0CE3422F-B843-46DC-A59E-AEBECE59A0CD}"/>
              </a:ext>
            </a:extLst>
          </p:cNvPr>
          <p:cNvSpPr/>
          <p:nvPr/>
        </p:nvSpPr>
        <p:spPr>
          <a:xfrm rot="5400000">
            <a:off x="2692387" y="4192406"/>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31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122337" y="273844"/>
            <a:ext cx="7487510"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Tr</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ansport : pollution, énergie et GES</a:t>
            </a: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 </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688264" y="1393959"/>
            <a:ext cx="7913501" cy="2977739"/>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L’analyse des modes de transport utilisés par le fournisseur et la performance du parc au regard des normes environnementales et/ou des émissions de CO2</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L’adhésion du fournisseur à un programme de réduction des GES (comme Objectif CO2)et/ ou la formation des chauffeurs à la conduite écologique</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L’optimisation des déplacements (hub logistique, partenariat…)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B22E5F0-3BAC-4E43-B007-56B04A025F57}"/>
              </a:ext>
            </a:extLst>
          </p:cNvPr>
          <p:cNvSpPr txBox="1"/>
          <p:nvPr/>
        </p:nvSpPr>
        <p:spPr>
          <a:xfrm>
            <a:off x="2993081" y="2371806"/>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p>
        </p:txBody>
      </p:sp>
      <p:sp>
        <p:nvSpPr>
          <p:cNvPr id="7" name="Flèche : angle droit 6">
            <a:extLst>
              <a:ext uri="{FF2B5EF4-FFF2-40B4-BE49-F238E27FC236}">
                <a16:creationId xmlns:a16="http://schemas.microsoft.com/office/drawing/2014/main" id="{058BCA1C-0659-4CB0-B4A7-8853A4FEB065}"/>
              </a:ext>
            </a:extLst>
          </p:cNvPr>
          <p:cNvSpPr/>
          <p:nvPr/>
        </p:nvSpPr>
        <p:spPr>
          <a:xfrm rot="5400000">
            <a:off x="2692387" y="2280362"/>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F721661-1097-45B6-9E1C-F4ED066AAA2B}"/>
              </a:ext>
            </a:extLst>
          </p:cNvPr>
          <p:cNvSpPr txBox="1"/>
          <p:nvPr/>
        </p:nvSpPr>
        <p:spPr>
          <a:xfrm>
            <a:off x="2993081" y="3457530"/>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p>
        </p:txBody>
      </p:sp>
      <p:sp>
        <p:nvSpPr>
          <p:cNvPr id="9" name="Flèche : angle droit 8">
            <a:extLst>
              <a:ext uri="{FF2B5EF4-FFF2-40B4-BE49-F238E27FC236}">
                <a16:creationId xmlns:a16="http://schemas.microsoft.com/office/drawing/2014/main" id="{F1E766D5-6268-4E84-8BF7-CF20FBA45534}"/>
              </a:ext>
            </a:extLst>
          </p:cNvPr>
          <p:cNvSpPr/>
          <p:nvPr/>
        </p:nvSpPr>
        <p:spPr>
          <a:xfrm rot="5400000">
            <a:off x="2692387" y="3366086"/>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D2844AA2-D0BD-4697-92C7-336EE5FAB2D3}"/>
              </a:ext>
            </a:extLst>
          </p:cNvPr>
          <p:cNvSpPr txBox="1"/>
          <p:nvPr/>
        </p:nvSpPr>
        <p:spPr>
          <a:xfrm>
            <a:off x="2993081" y="4322378"/>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conditions d’exécution</a:t>
            </a:r>
          </a:p>
        </p:txBody>
      </p:sp>
      <p:sp>
        <p:nvSpPr>
          <p:cNvPr id="11" name="Flèche : angle droit 10">
            <a:extLst>
              <a:ext uri="{FF2B5EF4-FFF2-40B4-BE49-F238E27FC236}">
                <a16:creationId xmlns:a16="http://schemas.microsoft.com/office/drawing/2014/main" id="{0CE3422F-B843-46DC-A59E-AEBECE59A0CD}"/>
              </a:ext>
            </a:extLst>
          </p:cNvPr>
          <p:cNvSpPr/>
          <p:nvPr/>
        </p:nvSpPr>
        <p:spPr>
          <a:xfrm rot="5400000">
            <a:off x="2692387" y="4230934"/>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3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952816" y="273844"/>
            <a:ext cx="7487510"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Dé</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chets d’emballages</a:t>
            </a: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688264" y="1393959"/>
            <a:ext cx="7913501" cy="2562240"/>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Utilisation d’emballages éco-conçus (réduction, mono-matériaux, matières recyclées ou biosourcées…)</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L’utilisation d’emballages réutilisables</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La reprise et la valorisation des emballages par le fournisseur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B22E5F0-3BAC-4E43-B007-56B04A025F57}"/>
              </a:ext>
            </a:extLst>
          </p:cNvPr>
          <p:cNvSpPr txBox="1"/>
          <p:nvPr/>
        </p:nvSpPr>
        <p:spPr>
          <a:xfrm>
            <a:off x="3004594" y="2257902"/>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p>
        </p:txBody>
      </p:sp>
      <p:sp>
        <p:nvSpPr>
          <p:cNvPr id="7" name="Flèche : angle droit 6">
            <a:extLst>
              <a:ext uri="{FF2B5EF4-FFF2-40B4-BE49-F238E27FC236}">
                <a16:creationId xmlns:a16="http://schemas.microsoft.com/office/drawing/2014/main" id="{058BCA1C-0659-4CB0-B4A7-8853A4FEB065}"/>
              </a:ext>
            </a:extLst>
          </p:cNvPr>
          <p:cNvSpPr/>
          <p:nvPr/>
        </p:nvSpPr>
        <p:spPr>
          <a:xfrm rot="5400000">
            <a:off x="2703899" y="2175737"/>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F721661-1097-45B6-9E1C-F4ED066AAA2B}"/>
              </a:ext>
            </a:extLst>
          </p:cNvPr>
          <p:cNvSpPr txBox="1"/>
          <p:nvPr/>
        </p:nvSpPr>
        <p:spPr>
          <a:xfrm>
            <a:off x="3004594" y="3077816"/>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p>
        </p:txBody>
      </p:sp>
      <p:sp>
        <p:nvSpPr>
          <p:cNvPr id="9" name="Flèche : angle droit 8">
            <a:extLst>
              <a:ext uri="{FF2B5EF4-FFF2-40B4-BE49-F238E27FC236}">
                <a16:creationId xmlns:a16="http://schemas.microsoft.com/office/drawing/2014/main" id="{F1E766D5-6268-4E84-8BF7-CF20FBA45534}"/>
              </a:ext>
            </a:extLst>
          </p:cNvPr>
          <p:cNvSpPr/>
          <p:nvPr/>
        </p:nvSpPr>
        <p:spPr>
          <a:xfrm rot="5400000">
            <a:off x="2692387" y="2973746"/>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D2844AA2-D0BD-4697-92C7-336EE5FAB2D3}"/>
              </a:ext>
            </a:extLst>
          </p:cNvPr>
          <p:cNvSpPr txBox="1"/>
          <p:nvPr/>
        </p:nvSpPr>
        <p:spPr>
          <a:xfrm>
            <a:off x="2993082" y="3864480"/>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Conditions d’exécution</a:t>
            </a:r>
          </a:p>
        </p:txBody>
      </p:sp>
      <p:sp>
        <p:nvSpPr>
          <p:cNvPr id="11" name="Flèche : angle droit 10">
            <a:extLst>
              <a:ext uri="{FF2B5EF4-FFF2-40B4-BE49-F238E27FC236}">
                <a16:creationId xmlns:a16="http://schemas.microsoft.com/office/drawing/2014/main" id="{0CE3422F-B843-46DC-A59E-AEBECE59A0CD}"/>
              </a:ext>
            </a:extLst>
          </p:cNvPr>
          <p:cNvSpPr/>
          <p:nvPr/>
        </p:nvSpPr>
        <p:spPr>
          <a:xfrm rot="5400000">
            <a:off x="2707706" y="3790298"/>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62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0" y="2108760"/>
            <a:ext cx="3422160" cy="627840"/>
          </a:xfrm>
          <a:prstGeom prst="rect">
            <a:avLst/>
          </a:prstGeom>
          <a:noFill/>
          <a:ln w="0">
            <a:noFill/>
          </a:ln>
        </p:spPr>
        <p:txBody>
          <a:bodyPr lIns="90000" tIns="91440" rIns="90000" bIns="91440" anchor="ctr">
            <a:noAutofit/>
          </a:bodyPr>
          <a:lstStyle/>
          <a:p>
            <a:pPr>
              <a:lnSpc>
                <a:spcPct val="100000"/>
              </a:lnSpc>
              <a:buNone/>
              <a:tabLst>
                <a:tab pos="0" algn="l"/>
              </a:tabLst>
            </a:pPr>
            <a:r>
              <a:rPr lang="fr-FR" sz="3600" b="0" strike="noStrike" spc="-1" dirty="0">
                <a:solidFill>
                  <a:schemeClr val="accent3"/>
                </a:solidFill>
                <a:latin typeface="Quicksand"/>
                <a:ea typeface="Quicksand"/>
              </a:rPr>
              <a:t>Mission achats circulaires</a:t>
            </a:r>
            <a:endParaRPr lang="fr-FR" sz="3600" b="0" strike="noStrike" spc="-1" dirty="0">
              <a:solidFill>
                <a:srgbClr val="000000"/>
              </a:solidFill>
              <a:latin typeface="Calibri"/>
            </a:endParaRPr>
          </a:p>
        </p:txBody>
      </p:sp>
      <p:sp>
        <p:nvSpPr>
          <p:cNvPr id="333" name="PlaceHolder 2"/>
          <p:cNvSpPr>
            <a:spLocks noGrp="1"/>
          </p:cNvSpPr>
          <p:nvPr>
            <p:ph type="title"/>
          </p:nvPr>
        </p:nvSpPr>
        <p:spPr>
          <a:xfrm>
            <a:off x="998640" y="1886400"/>
            <a:ext cx="1602360" cy="1380960"/>
          </a:xfrm>
          <a:prstGeom prst="rect">
            <a:avLst/>
          </a:prstGeom>
          <a:noFill/>
          <a:ln w="0">
            <a:noFill/>
          </a:ln>
        </p:spPr>
        <p:txBody>
          <a:bodyPr lIns="90000" tIns="91440" rIns="90000" bIns="91440" anchor="ctr">
            <a:noAutofit/>
          </a:bodyPr>
          <a:lstStyle/>
          <a:p>
            <a:pPr>
              <a:lnSpc>
                <a:spcPct val="100000"/>
              </a:lnSpc>
              <a:buNone/>
              <a:tabLst>
                <a:tab pos="0" algn="l"/>
              </a:tabLst>
            </a:pPr>
            <a:r>
              <a:rPr lang="en" sz="20300" b="0" strike="noStrike" spc="-1">
                <a:solidFill>
                  <a:schemeClr val="accent6"/>
                </a:solidFill>
                <a:latin typeface="Quicksand"/>
                <a:ea typeface="Quicksand"/>
              </a:rPr>
              <a:t>1</a:t>
            </a:r>
            <a:endParaRPr lang="fr-FR" sz="20300" b="0" strike="noStrike" spc="-1">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983638" y="273844"/>
            <a:ext cx="7487510"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Co</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nsommation d’énergie et GES </a:t>
            </a:r>
            <a:r>
              <a:rPr kumimoji="0" lang="fr-FR" sz="1800" b="1" i="0" u="none" strike="noStrike" kern="1200" cap="none" spc="0" normalizeH="0" baseline="0" noProof="0" dirty="0">
                <a:ln>
                  <a:noFill/>
                </a:ln>
                <a:solidFill>
                  <a:srgbClr val="C00000"/>
                </a:solidFill>
                <a:effectLst/>
                <a:uLnTx/>
                <a:uFillTx/>
                <a:latin typeface="Calibri Light" panose="020F0302020204030204"/>
                <a:ea typeface="+mj-ea"/>
                <a:cs typeface="+mj-cs"/>
              </a:rPr>
              <a:t>(phase d’utilisation)</a:t>
            </a: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688264" y="1393959"/>
            <a:ext cx="7913501" cy="2377574"/>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Performance énergétique de l’équipement (fonctionnement, mode économie d’énergie, mode veille)</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Conformité de l’équipement à un label de type 1 (comme Energy Star)</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B22E5F0-3BAC-4E43-B007-56B04A025F57}"/>
              </a:ext>
            </a:extLst>
          </p:cNvPr>
          <p:cNvSpPr txBox="1"/>
          <p:nvPr/>
        </p:nvSpPr>
        <p:spPr>
          <a:xfrm>
            <a:off x="3004594" y="2257902"/>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et spécification technique</a:t>
            </a:r>
          </a:p>
        </p:txBody>
      </p:sp>
      <p:sp>
        <p:nvSpPr>
          <p:cNvPr id="7" name="Flèche : angle droit 6">
            <a:extLst>
              <a:ext uri="{FF2B5EF4-FFF2-40B4-BE49-F238E27FC236}">
                <a16:creationId xmlns:a16="http://schemas.microsoft.com/office/drawing/2014/main" id="{058BCA1C-0659-4CB0-B4A7-8853A4FEB065}"/>
              </a:ext>
            </a:extLst>
          </p:cNvPr>
          <p:cNvSpPr/>
          <p:nvPr/>
        </p:nvSpPr>
        <p:spPr>
          <a:xfrm rot="5400000">
            <a:off x="2703899" y="2175737"/>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F721661-1097-45B6-9E1C-F4ED066AAA2B}"/>
              </a:ext>
            </a:extLst>
          </p:cNvPr>
          <p:cNvSpPr txBox="1"/>
          <p:nvPr/>
        </p:nvSpPr>
        <p:spPr>
          <a:xfrm>
            <a:off x="3004594" y="3077816"/>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Spécification technique</a:t>
            </a:r>
          </a:p>
        </p:txBody>
      </p:sp>
      <p:sp>
        <p:nvSpPr>
          <p:cNvPr id="9" name="Flèche : angle droit 8">
            <a:extLst>
              <a:ext uri="{FF2B5EF4-FFF2-40B4-BE49-F238E27FC236}">
                <a16:creationId xmlns:a16="http://schemas.microsoft.com/office/drawing/2014/main" id="{F1E766D5-6268-4E84-8BF7-CF20FBA45534}"/>
              </a:ext>
            </a:extLst>
          </p:cNvPr>
          <p:cNvSpPr/>
          <p:nvPr/>
        </p:nvSpPr>
        <p:spPr>
          <a:xfrm rot="5400000">
            <a:off x="2692387" y="2973746"/>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57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968227" y="295489"/>
            <a:ext cx="7487510"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Ob</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solescence, durée de vie de l’équipement</a:t>
            </a:r>
            <a:endParaRPr kumimoji="0" lang="fr-FR" sz="18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615250" y="941302"/>
            <a:ext cx="7913501" cy="4431983"/>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Prise en compte de l’indice de réparabilité (le cas échéant)</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Conformité de l’équipement à tout ou partie d’un label de type 1</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Disponibilité d’une documentation technique et des pièces détachées</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Durée de garantie et extension de garantie</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Existence d’une assistance technique et d’un SAV</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Capacité d’évolution de l’équipement pour répondre à l’évolution du besoin</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B22E5F0-3BAC-4E43-B007-56B04A025F57}"/>
              </a:ext>
            </a:extLst>
          </p:cNvPr>
          <p:cNvSpPr txBox="1"/>
          <p:nvPr/>
        </p:nvSpPr>
        <p:spPr>
          <a:xfrm>
            <a:off x="2993082" y="1747127"/>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1" i="0" u="sng" strike="noStrike" kern="1200" cap="none" spc="0" normalizeH="0" baseline="0" noProof="0" dirty="0">
                <a:ln>
                  <a:noFill/>
                </a:ln>
                <a:solidFill>
                  <a:srgbClr val="C00000"/>
                </a:solidFill>
                <a:effectLst/>
                <a:uLnTx/>
                <a:uFillTx/>
                <a:latin typeface="Calibri" panose="020F0502020204030204"/>
                <a:ea typeface="+mn-ea"/>
                <a:cs typeface="+mn-cs"/>
              </a:rPr>
              <a:t>et</a:t>
            </a: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 spécification technique</a:t>
            </a:r>
          </a:p>
        </p:txBody>
      </p:sp>
      <p:sp>
        <p:nvSpPr>
          <p:cNvPr id="7" name="Flèche : angle droit 6">
            <a:extLst>
              <a:ext uri="{FF2B5EF4-FFF2-40B4-BE49-F238E27FC236}">
                <a16:creationId xmlns:a16="http://schemas.microsoft.com/office/drawing/2014/main" id="{058BCA1C-0659-4CB0-B4A7-8853A4FEB065}"/>
              </a:ext>
            </a:extLst>
          </p:cNvPr>
          <p:cNvSpPr/>
          <p:nvPr/>
        </p:nvSpPr>
        <p:spPr>
          <a:xfrm rot="5400000">
            <a:off x="2703899" y="1680185"/>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F721661-1097-45B6-9E1C-F4ED066AAA2B}"/>
              </a:ext>
            </a:extLst>
          </p:cNvPr>
          <p:cNvSpPr txBox="1"/>
          <p:nvPr/>
        </p:nvSpPr>
        <p:spPr>
          <a:xfrm>
            <a:off x="3012301" y="2365207"/>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Spécification technique</a:t>
            </a:r>
          </a:p>
        </p:txBody>
      </p:sp>
      <p:sp>
        <p:nvSpPr>
          <p:cNvPr id="9" name="Flèche : angle droit 8">
            <a:extLst>
              <a:ext uri="{FF2B5EF4-FFF2-40B4-BE49-F238E27FC236}">
                <a16:creationId xmlns:a16="http://schemas.microsoft.com/office/drawing/2014/main" id="{F1E766D5-6268-4E84-8BF7-CF20FBA45534}"/>
              </a:ext>
            </a:extLst>
          </p:cNvPr>
          <p:cNvSpPr/>
          <p:nvPr/>
        </p:nvSpPr>
        <p:spPr>
          <a:xfrm rot="5400000">
            <a:off x="2711606" y="2294208"/>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46D76C5C-5524-4BFF-BF01-3D812B6CB0F1}"/>
              </a:ext>
            </a:extLst>
          </p:cNvPr>
          <p:cNvSpPr txBox="1"/>
          <p:nvPr/>
        </p:nvSpPr>
        <p:spPr>
          <a:xfrm>
            <a:off x="3000789" y="2964795"/>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0" i="0" u="sng" strike="noStrike" kern="1200" cap="none" spc="0" normalizeH="0" baseline="0" noProof="0" dirty="0">
                <a:ln>
                  <a:noFill/>
                </a:ln>
                <a:solidFill>
                  <a:srgbClr val="C00000"/>
                </a:solidFill>
                <a:effectLst/>
                <a:uLnTx/>
                <a:uFillTx/>
                <a:latin typeface="Calibri" panose="020F0502020204030204"/>
                <a:ea typeface="+mn-ea"/>
                <a:cs typeface="+mn-cs"/>
              </a:rPr>
              <a:t>et/ou</a:t>
            </a: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 spécification technique</a:t>
            </a:r>
          </a:p>
        </p:txBody>
      </p:sp>
      <p:sp>
        <p:nvSpPr>
          <p:cNvPr id="11" name="Flèche : angle droit 10">
            <a:extLst>
              <a:ext uri="{FF2B5EF4-FFF2-40B4-BE49-F238E27FC236}">
                <a16:creationId xmlns:a16="http://schemas.microsoft.com/office/drawing/2014/main" id="{E5642A3A-4B7E-41C6-83CC-5F2D1C03EFC7}"/>
              </a:ext>
            </a:extLst>
          </p:cNvPr>
          <p:cNvSpPr/>
          <p:nvPr/>
        </p:nvSpPr>
        <p:spPr>
          <a:xfrm rot="5400000">
            <a:off x="2711606" y="2897852"/>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40022E3C-A89C-474C-9824-41037F6F7C25}"/>
              </a:ext>
            </a:extLst>
          </p:cNvPr>
          <p:cNvSpPr txBox="1"/>
          <p:nvPr/>
        </p:nvSpPr>
        <p:spPr>
          <a:xfrm>
            <a:off x="2993082" y="3608153"/>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 </a:t>
            </a:r>
            <a:r>
              <a:rPr kumimoji="0" lang="fr-FR" sz="1350" b="0" i="0" u="sng" strike="noStrike" kern="1200" cap="none" spc="0" normalizeH="0" baseline="0" noProof="0" dirty="0">
                <a:ln>
                  <a:noFill/>
                </a:ln>
                <a:solidFill>
                  <a:srgbClr val="C00000"/>
                </a:solidFill>
                <a:effectLst/>
                <a:uLnTx/>
                <a:uFillTx/>
                <a:latin typeface="Calibri" panose="020F0502020204030204"/>
                <a:ea typeface="+mn-ea"/>
                <a:cs typeface="+mn-cs"/>
              </a:rPr>
              <a:t>et/ou</a:t>
            </a:r>
            <a:r>
              <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rPr>
              <a:t> spécification technique</a:t>
            </a:r>
          </a:p>
        </p:txBody>
      </p:sp>
      <p:sp>
        <p:nvSpPr>
          <p:cNvPr id="13" name="Flèche : angle droit 12">
            <a:extLst>
              <a:ext uri="{FF2B5EF4-FFF2-40B4-BE49-F238E27FC236}">
                <a16:creationId xmlns:a16="http://schemas.microsoft.com/office/drawing/2014/main" id="{2A8EEF5A-AEA7-4F06-8651-AC1F9C97F232}"/>
              </a:ext>
            </a:extLst>
          </p:cNvPr>
          <p:cNvSpPr/>
          <p:nvPr/>
        </p:nvSpPr>
        <p:spPr>
          <a:xfrm rot="5400000">
            <a:off x="2703899" y="3522971"/>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FE37AD13-ECBD-47FC-9BA2-17ABC7C27CA0}"/>
              </a:ext>
            </a:extLst>
          </p:cNvPr>
          <p:cNvSpPr txBox="1"/>
          <p:nvPr/>
        </p:nvSpPr>
        <p:spPr>
          <a:xfrm>
            <a:off x="3012301" y="4218755"/>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endPar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Flèche : angle droit 17">
            <a:extLst>
              <a:ext uri="{FF2B5EF4-FFF2-40B4-BE49-F238E27FC236}">
                <a16:creationId xmlns:a16="http://schemas.microsoft.com/office/drawing/2014/main" id="{71DA898A-F61C-4DD5-8C8D-3A501961E0E8}"/>
              </a:ext>
            </a:extLst>
          </p:cNvPr>
          <p:cNvSpPr/>
          <p:nvPr/>
        </p:nvSpPr>
        <p:spPr>
          <a:xfrm rot="5400000">
            <a:off x="2723117" y="4133573"/>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85CE4E93-F959-48C9-AE9A-D0C9FCEF672E}"/>
              </a:ext>
            </a:extLst>
          </p:cNvPr>
          <p:cNvSpPr txBox="1"/>
          <p:nvPr/>
        </p:nvSpPr>
        <p:spPr>
          <a:xfrm>
            <a:off x="3023812" y="4818343"/>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Critère d’attribution pondéré</a:t>
            </a:r>
            <a:endParaRPr kumimoji="0" lang="fr-FR" sz="135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0" name="Flèche : angle droit 19">
            <a:extLst>
              <a:ext uri="{FF2B5EF4-FFF2-40B4-BE49-F238E27FC236}">
                <a16:creationId xmlns:a16="http://schemas.microsoft.com/office/drawing/2014/main" id="{0B718222-B456-4B15-A708-B238C643FA5C}"/>
              </a:ext>
            </a:extLst>
          </p:cNvPr>
          <p:cNvSpPr/>
          <p:nvPr/>
        </p:nvSpPr>
        <p:spPr>
          <a:xfrm rot="5400000">
            <a:off x="2734628" y="4733161"/>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1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114255" y="285402"/>
            <a:ext cx="7487510"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Fi</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n de vie : gestion DEEE</a:t>
            </a:r>
            <a:endParaRPr kumimoji="0" lang="fr-FR" sz="18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85BEC9-BBAA-4117-BFD5-171AAC551669}"/>
              </a:ext>
            </a:extLst>
          </p:cNvPr>
          <p:cNvSpPr/>
          <p:nvPr/>
        </p:nvSpPr>
        <p:spPr>
          <a:xfrm>
            <a:off x="615250" y="941302"/>
            <a:ext cx="7913501" cy="3185488"/>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grands leviers disponibles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Reprise, valorisation ou traitement de l’équipement par le fournisseur en demandant une traçabilité</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Transmission de l’équipement à une structure (agrée) de réemploi ou de réutilisation du secteur de l’économie sociale et solidaire (ESS), sous-réserve des règles de cession ou de revente de matériels en vigueur</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Réemploi au sein même de la structure propriétaire de l’équipement selon les besoins des usagers et les caractéristiques du parc informatique concerné (âge, adaptation des fonctionnalités des équipements aux besoins des utilisateurs, coût d’entretien, etc.)</a:t>
            </a: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B22E5F0-3BAC-4E43-B007-56B04A025F57}"/>
              </a:ext>
            </a:extLst>
          </p:cNvPr>
          <p:cNvSpPr txBox="1"/>
          <p:nvPr/>
        </p:nvSpPr>
        <p:spPr>
          <a:xfrm>
            <a:off x="2993082" y="1747127"/>
            <a:ext cx="5021036"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C00000"/>
                </a:solidFill>
                <a:effectLst/>
                <a:uLnTx/>
                <a:uFillTx/>
                <a:latin typeface="Calibri" panose="020F0502020204030204"/>
                <a:ea typeface="+mn-ea"/>
                <a:cs typeface="+mn-cs"/>
              </a:rPr>
              <a:t>Condition d’exécution</a:t>
            </a:r>
          </a:p>
        </p:txBody>
      </p:sp>
      <p:sp>
        <p:nvSpPr>
          <p:cNvPr id="7" name="Flèche : angle droit 6">
            <a:extLst>
              <a:ext uri="{FF2B5EF4-FFF2-40B4-BE49-F238E27FC236}">
                <a16:creationId xmlns:a16="http://schemas.microsoft.com/office/drawing/2014/main" id="{058BCA1C-0659-4CB0-B4A7-8853A4FEB065}"/>
              </a:ext>
            </a:extLst>
          </p:cNvPr>
          <p:cNvSpPr/>
          <p:nvPr/>
        </p:nvSpPr>
        <p:spPr>
          <a:xfrm rot="5400000">
            <a:off x="2703899" y="1680185"/>
            <a:ext cx="324390" cy="276999"/>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56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059151" y="273844"/>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Le</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s modes de preuves associés</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6F26ED0F-5E50-4C9C-ABF4-3CE818EEA21B}"/>
              </a:ext>
            </a:extLst>
          </p:cNvPr>
          <p:cNvPicPr>
            <a:picLocks noChangeAspect="1"/>
          </p:cNvPicPr>
          <p:nvPr/>
        </p:nvPicPr>
        <p:blipFill>
          <a:blip r:embed="rId2"/>
          <a:stretch>
            <a:fillRect/>
          </a:stretch>
        </p:blipFill>
        <p:spPr>
          <a:xfrm>
            <a:off x="2911461" y="1040431"/>
            <a:ext cx="1346554" cy="1907300"/>
          </a:xfrm>
          <a:prstGeom prst="rect">
            <a:avLst/>
          </a:prstGeom>
        </p:spPr>
      </p:pic>
      <p:sp>
        <p:nvSpPr>
          <p:cNvPr id="4" name="ZoneTexte 3">
            <a:extLst>
              <a:ext uri="{FF2B5EF4-FFF2-40B4-BE49-F238E27FC236}">
                <a16:creationId xmlns:a16="http://schemas.microsoft.com/office/drawing/2014/main" id="{664CCBE2-D39D-44F4-886D-AD8BD39B052B}"/>
              </a:ext>
            </a:extLst>
          </p:cNvPr>
          <p:cNvSpPr txBox="1"/>
          <p:nvPr/>
        </p:nvSpPr>
        <p:spPr>
          <a:xfrm>
            <a:off x="441683" y="1771696"/>
            <a:ext cx="3801438"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Certificat de conformité RoHS</a:t>
            </a:r>
          </a:p>
        </p:txBody>
      </p:sp>
      <p:sp>
        <p:nvSpPr>
          <p:cNvPr id="5" name="Rectangle 4">
            <a:extLst>
              <a:ext uri="{FF2B5EF4-FFF2-40B4-BE49-F238E27FC236}">
                <a16:creationId xmlns:a16="http://schemas.microsoft.com/office/drawing/2014/main" id="{2D7E96C7-C6DD-40D6-87F2-FA27E045E4FE}"/>
              </a:ext>
            </a:extLst>
          </p:cNvPr>
          <p:cNvSpPr/>
          <p:nvPr/>
        </p:nvSpPr>
        <p:spPr>
          <a:xfrm>
            <a:off x="508817" y="3704678"/>
            <a:ext cx="1812419" cy="715581"/>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Profil environnemental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et/ou déclaration IT Eco</a:t>
            </a:r>
          </a:p>
        </p:txBody>
      </p:sp>
      <p:pic>
        <p:nvPicPr>
          <p:cNvPr id="7" name="Image 6">
            <a:extLst>
              <a:ext uri="{FF2B5EF4-FFF2-40B4-BE49-F238E27FC236}">
                <a16:creationId xmlns:a16="http://schemas.microsoft.com/office/drawing/2014/main" id="{35DCB95E-95C2-4F39-90FE-82D3BE9AA55F}"/>
              </a:ext>
            </a:extLst>
          </p:cNvPr>
          <p:cNvPicPr>
            <a:picLocks noChangeAspect="1"/>
          </p:cNvPicPr>
          <p:nvPr/>
        </p:nvPicPr>
        <p:blipFill rotWithShape="1">
          <a:blip r:embed="rId3"/>
          <a:srcRect l="33826" t="17437" r="35450" b="5324"/>
          <a:stretch/>
        </p:blipFill>
        <p:spPr>
          <a:xfrm>
            <a:off x="2849748" y="3040967"/>
            <a:ext cx="1348805" cy="1907300"/>
          </a:xfrm>
          <a:prstGeom prst="rect">
            <a:avLst/>
          </a:prstGeom>
        </p:spPr>
      </p:pic>
      <p:pic>
        <p:nvPicPr>
          <p:cNvPr id="10" name="Image 9">
            <a:extLst>
              <a:ext uri="{FF2B5EF4-FFF2-40B4-BE49-F238E27FC236}">
                <a16:creationId xmlns:a16="http://schemas.microsoft.com/office/drawing/2014/main" id="{6507BBF3-993F-4546-BCC0-256424B17BB1}"/>
              </a:ext>
            </a:extLst>
          </p:cNvPr>
          <p:cNvPicPr>
            <a:picLocks noChangeAspect="1"/>
          </p:cNvPicPr>
          <p:nvPr/>
        </p:nvPicPr>
        <p:blipFill rotWithShape="1">
          <a:blip r:embed="rId4"/>
          <a:srcRect l="34064" t="17437" r="34860" b="5324"/>
          <a:stretch/>
        </p:blipFill>
        <p:spPr>
          <a:xfrm>
            <a:off x="6998464" y="1134804"/>
            <a:ext cx="1392014" cy="1946139"/>
          </a:xfrm>
          <a:prstGeom prst="rect">
            <a:avLst/>
          </a:prstGeom>
        </p:spPr>
      </p:pic>
      <p:sp>
        <p:nvSpPr>
          <p:cNvPr id="11" name="ZoneTexte 10">
            <a:extLst>
              <a:ext uri="{FF2B5EF4-FFF2-40B4-BE49-F238E27FC236}">
                <a16:creationId xmlns:a16="http://schemas.microsoft.com/office/drawing/2014/main" id="{03FA006C-251A-4F0A-AEAB-29932119BA93}"/>
              </a:ext>
            </a:extLst>
          </p:cNvPr>
          <p:cNvSpPr txBox="1"/>
          <p:nvPr/>
        </p:nvSpPr>
        <p:spPr>
          <a:xfrm>
            <a:off x="5201749" y="1794410"/>
            <a:ext cx="2022818" cy="30008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Fiche technique</a:t>
            </a:r>
          </a:p>
        </p:txBody>
      </p:sp>
      <p:pic>
        <p:nvPicPr>
          <p:cNvPr id="12" name="Image 11">
            <a:extLst>
              <a:ext uri="{FF2B5EF4-FFF2-40B4-BE49-F238E27FC236}">
                <a16:creationId xmlns:a16="http://schemas.microsoft.com/office/drawing/2014/main" id="{82C6944B-9687-438B-8DC5-0DAB8C68A7BF}"/>
              </a:ext>
            </a:extLst>
          </p:cNvPr>
          <p:cNvPicPr>
            <a:picLocks noChangeAspect="1"/>
          </p:cNvPicPr>
          <p:nvPr/>
        </p:nvPicPr>
        <p:blipFill rotWithShape="1">
          <a:blip r:embed="rId5"/>
          <a:srcRect l="6320" t="37903" r="58708" b="40877"/>
          <a:stretch/>
        </p:blipFill>
        <p:spPr>
          <a:xfrm>
            <a:off x="5037327" y="2294321"/>
            <a:ext cx="1625684" cy="554859"/>
          </a:xfrm>
          <a:prstGeom prst="rect">
            <a:avLst/>
          </a:prstGeom>
        </p:spPr>
      </p:pic>
      <p:sp>
        <p:nvSpPr>
          <p:cNvPr id="18" name="Rectangle 17">
            <a:extLst>
              <a:ext uri="{FF2B5EF4-FFF2-40B4-BE49-F238E27FC236}">
                <a16:creationId xmlns:a16="http://schemas.microsoft.com/office/drawing/2014/main" id="{06D3CEBE-9EAD-4778-A96C-389EA8DE0C53}"/>
              </a:ext>
            </a:extLst>
          </p:cNvPr>
          <p:cNvSpPr/>
          <p:nvPr/>
        </p:nvSpPr>
        <p:spPr>
          <a:xfrm>
            <a:off x="175141" y="4258768"/>
            <a:ext cx="2340932"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Basé sur la norme ECMA-370 </a:t>
            </a:r>
          </a:p>
        </p:txBody>
      </p:sp>
      <p:pic>
        <p:nvPicPr>
          <p:cNvPr id="3" name="Image 2">
            <a:extLst>
              <a:ext uri="{FF2B5EF4-FFF2-40B4-BE49-F238E27FC236}">
                <a16:creationId xmlns:a16="http://schemas.microsoft.com/office/drawing/2014/main" id="{097ACC68-0280-4A62-B4A0-4997D9B22F11}"/>
              </a:ext>
            </a:extLst>
          </p:cNvPr>
          <p:cNvPicPr>
            <a:picLocks noChangeAspect="1"/>
          </p:cNvPicPr>
          <p:nvPr/>
        </p:nvPicPr>
        <p:blipFill>
          <a:blip r:embed="rId6"/>
          <a:stretch>
            <a:fillRect/>
          </a:stretch>
        </p:blipFill>
        <p:spPr>
          <a:xfrm>
            <a:off x="4967040" y="3221347"/>
            <a:ext cx="2680852" cy="1824947"/>
          </a:xfrm>
          <a:prstGeom prst="rect">
            <a:avLst/>
          </a:prstGeom>
        </p:spPr>
      </p:pic>
      <p:pic>
        <p:nvPicPr>
          <p:cNvPr id="22" name="Image 21">
            <a:extLst>
              <a:ext uri="{FF2B5EF4-FFF2-40B4-BE49-F238E27FC236}">
                <a16:creationId xmlns:a16="http://schemas.microsoft.com/office/drawing/2014/main" id="{987AA5C5-6471-4658-9FC0-95D47799C4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5571" y="3434739"/>
            <a:ext cx="1119756" cy="1119756"/>
          </a:xfrm>
          <a:prstGeom prst="rect">
            <a:avLst/>
          </a:prstGeom>
        </p:spPr>
      </p:pic>
      <p:pic>
        <p:nvPicPr>
          <p:cNvPr id="23" name="Image 22">
            <a:extLst>
              <a:ext uri="{FF2B5EF4-FFF2-40B4-BE49-F238E27FC236}">
                <a16:creationId xmlns:a16="http://schemas.microsoft.com/office/drawing/2014/main" id="{E8EE4873-3DDC-47AF-A8A9-33E05A7CEE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510752">
            <a:off x="6339978" y="1975422"/>
            <a:ext cx="1119756" cy="1119756"/>
          </a:xfrm>
          <a:prstGeom prst="rect">
            <a:avLst/>
          </a:prstGeom>
        </p:spPr>
      </p:pic>
    </p:spTree>
    <p:extLst>
      <p:ext uri="{BB962C8B-B14F-4D97-AF65-F5344CB8AC3E}">
        <p14:creationId xmlns:p14="http://schemas.microsoft.com/office/powerpoint/2010/main" val="2646048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D63511BC-1BB6-46B9-A93A-EB353CB1FC4F}"/>
              </a:ext>
            </a:extLst>
          </p:cNvPr>
          <p:cNvSpPr/>
          <p:nvPr/>
        </p:nvSpPr>
        <p:spPr>
          <a:xfrm>
            <a:off x="688263" y="145711"/>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re 1">
            <a:extLst>
              <a:ext uri="{FF2B5EF4-FFF2-40B4-BE49-F238E27FC236}">
                <a16:creationId xmlns:a16="http://schemas.microsoft.com/office/drawing/2014/main" id="{0413C155-4065-48F6-B2CB-9BE725113C29}"/>
              </a:ext>
            </a:extLst>
          </p:cNvPr>
          <p:cNvSpPr txBox="1">
            <a:spLocks/>
          </p:cNvSpPr>
          <p:nvPr/>
        </p:nvSpPr>
        <p:spPr>
          <a:xfrm>
            <a:off x="1059151" y="273844"/>
            <a:ext cx="8285195"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Le</a:t>
            </a:r>
            <a:r>
              <a:rPr kumimoji="0" lang="fr-FR" sz="3300" b="1" i="0" u="none" strike="noStrike" kern="1200" cap="none" spc="0" normalizeH="0" baseline="0" noProof="0" dirty="0">
                <a:ln>
                  <a:noFill/>
                </a:ln>
                <a:solidFill>
                  <a:srgbClr val="C00000"/>
                </a:solidFill>
                <a:effectLst/>
                <a:uLnTx/>
                <a:uFillTx/>
                <a:latin typeface="Calibri Light" panose="020F0302020204030204"/>
                <a:ea typeface="+mj-ea"/>
                <a:cs typeface="+mj-cs"/>
              </a:rPr>
              <a:t>s modes de preuves associés</a:t>
            </a:r>
            <a:endPar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endParaRPr>
          </a:p>
        </p:txBody>
      </p:sp>
      <p:sp>
        <p:nvSpPr>
          <p:cNvPr id="16" name="Arc 15">
            <a:extLst>
              <a:ext uri="{FF2B5EF4-FFF2-40B4-BE49-F238E27FC236}">
                <a16:creationId xmlns:a16="http://schemas.microsoft.com/office/drawing/2014/main" id="{4C8AF441-F0CC-4AF3-A936-32A6A566D501}"/>
              </a:ext>
            </a:extLst>
          </p:cNvPr>
          <p:cNvSpPr/>
          <p:nvPr/>
        </p:nvSpPr>
        <p:spPr>
          <a:xfrm>
            <a:off x="-105334" y="770930"/>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AC1E31C-B209-4856-A162-F2EFE0A2C587}"/>
              </a:ext>
            </a:extLst>
          </p:cNvPr>
          <p:cNvSpPr/>
          <p:nvPr/>
        </p:nvSpPr>
        <p:spPr>
          <a:xfrm>
            <a:off x="620485" y="1563147"/>
            <a:ext cx="6941684" cy="3000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Les certification à des labels de types 1 ou reconnus de types 1</a:t>
            </a:r>
          </a:p>
        </p:txBody>
      </p:sp>
      <p:pic>
        <p:nvPicPr>
          <p:cNvPr id="7" name="Image 6">
            <a:extLst>
              <a:ext uri="{FF2B5EF4-FFF2-40B4-BE49-F238E27FC236}">
                <a16:creationId xmlns:a16="http://schemas.microsoft.com/office/drawing/2014/main" id="{5C8F99D5-60B0-447E-B4C1-DC87096C7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720" y="1934290"/>
            <a:ext cx="847498" cy="847498"/>
          </a:xfrm>
          <a:prstGeom prst="rect">
            <a:avLst/>
          </a:prstGeom>
        </p:spPr>
      </p:pic>
      <p:pic>
        <p:nvPicPr>
          <p:cNvPr id="8" name="Image 7">
            <a:extLst>
              <a:ext uri="{FF2B5EF4-FFF2-40B4-BE49-F238E27FC236}">
                <a16:creationId xmlns:a16="http://schemas.microsoft.com/office/drawing/2014/main" id="{5AC69F8D-8C78-4337-B9D4-3081BA46D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518" y="1893233"/>
            <a:ext cx="1142999" cy="832247"/>
          </a:xfrm>
          <a:prstGeom prst="rect">
            <a:avLst/>
          </a:prstGeom>
        </p:spPr>
      </p:pic>
      <p:pic>
        <p:nvPicPr>
          <p:cNvPr id="9" name="Image 8">
            <a:extLst>
              <a:ext uri="{FF2B5EF4-FFF2-40B4-BE49-F238E27FC236}">
                <a16:creationId xmlns:a16="http://schemas.microsoft.com/office/drawing/2014/main" id="{893192A3-926D-46DC-91D9-C3ECD0126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1635" y="1946475"/>
            <a:ext cx="884137" cy="884137"/>
          </a:xfrm>
          <a:prstGeom prst="rect">
            <a:avLst/>
          </a:prstGeom>
        </p:spPr>
      </p:pic>
      <p:pic>
        <p:nvPicPr>
          <p:cNvPr id="10" name="Image 9">
            <a:extLst>
              <a:ext uri="{FF2B5EF4-FFF2-40B4-BE49-F238E27FC236}">
                <a16:creationId xmlns:a16="http://schemas.microsoft.com/office/drawing/2014/main" id="{0A0EC341-6562-456C-9D80-0C18DDE0A6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578" y="1934290"/>
            <a:ext cx="874091" cy="874091"/>
          </a:xfrm>
          <a:prstGeom prst="rect">
            <a:avLst/>
          </a:prstGeom>
        </p:spPr>
      </p:pic>
      <p:pic>
        <p:nvPicPr>
          <p:cNvPr id="11" name="Image 10">
            <a:extLst>
              <a:ext uri="{FF2B5EF4-FFF2-40B4-BE49-F238E27FC236}">
                <a16:creationId xmlns:a16="http://schemas.microsoft.com/office/drawing/2014/main" id="{52A4B7A4-AB06-486F-93F0-176BEC31AE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993" y="2007096"/>
            <a:ext cx="1047754" cy="762896"/>
          </a:xfrm>
          <a:prstGeom prst="rect">
            <a:avLst/>
          </a:prstGeom>
        </p:spPr>
      </p:pic>
      <p:pic>
        <p:nvPicPr>
          <p:cNvPr id="12" name="Image 11">
            <a:extLst>
              <a:ext uri="{FF2B5EF4-FFF2-40B4-BE49-F238E27FC236}">
                <a16:creationId xmlns:a16="http://schemas.microsoft.com/office/drawing/2014/main" id="{BA5F595A-214C-4555-A008-27DC054352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4925" y="2036989"/>
            <a:ext cx="752804" cy="756569"/>
          </a:xfrm>
          <a:prstGeom prst="rect">
            <a:avLst/>
          </a:prstGeom>
        </p:spPr>
      </p:pic>
      <p:pic>
        <p:nvPicPr>
          <p:cNvPr id="2" name="Image 1">
            <a:extLst>
              <a:ext uri="{FF2B5EF4-FFF2-40B4-BE49-F238E27FC236}">
                <a16:creationId xmlns:a16="http://schemas.microsoft.com/office/drawing/2014/main" id="{BE817B47-EC77-4AF3-ADF2-3F000C3EFF41}"/>
              </a:ext>
            </a:extLst>
          </p:cNvPr>
          <p:cNvPicPr>
            <a:picLocks noChangeAspect="1"/>
          </p:cNvPicPr>
          <p:nvPr/>
        </p:nvPicPr>
        <p:blipFill>
          <a:blip r:embed="rId8"/>
          <a:stretch>
            <a:fillRect/>
          </a:stretch>
        </p:blipFill>
        <p:spPr>
          <a:xfrm>
            <a:off x="1565321" y="2016924"/>
            <a:ext cx="942975" cy="682229"/>
          </a:xfrm>
          <a:prstGeom prst="rect">
            <a:avLst/>
          </a:prstGeom>
        </p:spPr>
      </p:pic>
      <p:sp>
        <p:nvSpPr>
          <p:cNvPr id="4" name="ZoneTexte 3">
            <a:extLst>
              <a:ext uri="{FF2B5EF4-FFF2-40B4-BE49-F238E27FC236}">
                <a16:creationId xmlns:a16="http://schemas.microsoft.com/office/drawing/2014/main" id="{53D3CA93-8891-4E25-A5FA-CFE7EAC44455}"/>
              </a:ext>
            </a:extLst>
          </p:cNvPr>
          <p:cNvSpPr txBox="1"/>
          <p:nvPr/>
        </p:nvSpPr>
        <p:spPr>
          <a:xfrm>
            <a:off x="967468" y="3294289"/>
            <a:ext cx="6941684" cy="71558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rPr>
              <a:t>Attention, un fabricant peut prouver que son produit répond aux exigences d’un label sans pour autant en être titulaire. Dans ce cas, il lui aura la charge de le prouver mais le donneur d’ordre aura, lui, la charge de l’analyse des moyens de preuve !</a:t>
            </a:r>
          </a:p>
        </p:txBody>
      </p:sp>
      <p:pic>
        <p:nvPicPr>
          <p:cNvPr id="5" name="Image 4">
            <a:extLst>
              <a:ext uri="{FF2B5EF4-FFF2-40B4-BE49-F238E27FC236}">
                <a16:creationId xmlns:a16="http://schemas.microsoft.com/office/drawing/2014/main" id="{DC27FD68-8AA8-41E7-BE92-F3CCA2032C7E}"/>
              </a:ext>
            </a:extLst>
          </p:cNvPr>
          <p:cNvPicPr>
            <a:picLocks noChangeAspect="1"/>
          </p:cNvPicPr>
          <p:nvPr/>
        </p:nvPicPr>
        <p:blipFill>
          <a:blip r:embed="rId9"/>
          <a:stretch>
            <a:fillRect/>
          </a:stretch>
        </p:blipFill>
        <p:spPr>
          <a:xfrm>
            <a:off x="207263" y="3368218"/>
            <a:ext cx="616914" cy="544640"/>
          </a:xfrm>
          <a:prstGeom prst="rect">
            <a:avLst/>
          </a:prstGeom>
        </p:spPr>
      </p:pic>
    </p:spTree>
    <p:extLst>
      <p:ext uri="{BB962C8B-B14F-4D97-AF65-F5344CB8AC3E}">
        <p14:creationId xmlns:p14="http://schemas.microsoft.com/office/powerpoint/2010/main" val="2358863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086FC12C-6458-4CBD-BA72-1FADB902180D}"/>
              </a:ext>
            </a:extLst>
          </p:cNvPr>
          <p:cNvSpPr/>
          <p:nvPr/>
        </p:nvSpPr>
        <p:spPr>
          <a:xfrm>
            <a:off x="688263" y="132136"/>
            <a:ext cx="815866" cy="792218"/>
          </a:xfrm>
          <a:prstGeom prst="ellipse">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B8FC5261-E98D-4819-BD3F-9839DE78F185}"/>
              </a:ext>
            </a:extLst>
          </p:cNvPr>
          <p:cNvSpPr txBox="1">
            <a:spLocks/>
          </p:cNvSpPr>
          <p:nvPr/>
        </p:nvSpPr>
        <p:spPr>
          <a:xfrm>
            <a:off x="1021218" y="260269"/>
            <a:ext cx="8140344" cy="99417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3300" b="1" i="0" u="none" strike="noStrike" kern="1200" cap="none" spc="0" normalizeH="0" baseline="0" noProof="0" dirty="0">
                <a:ln>
                  <a:noFill/>
                </a:ln>
                <a:solidFill>
                  <a:prstClr val="white"/>
                </a:solidFill>
                <a:effectLst/>
                <a:uLnTx/>
                <a:uFillTx/>
                <a:latin typeface="Calibri Light" panose="020F0302020204030204"/>
                <a:ea typeface="+mj-ea"/>
                <a:cs typeface="+mj-cs"/>
              </a:rPr>
              <a:t>P</a:t>
            </a:r>
            <a:r>
              <a:rPr kumimoji="0" lang="fr-FR" sz="3300" b="1" i="0" u="none" strike="noStrike" kern="1200" cap="none" spc="0" normalizeH="0" baseline="0" noProof="0" dirty="0" err="1">
                <a:ln>
                  <a:noFill/>
                </a:ln>
                <a:solidFill>
                  <a:prstClr val="white"/>
                </a:solidFill>
                <a:effectLst/>
                <a:uLnTx/>
                <a:uFillTx/>
                <a:latin typeface="Calibri Light" panose="020F0302020204030204"/>
                <a:ea typeface="+mj-ea"/>
                <a:cs typeface="+mj-cs"/>
              </a:rPr>
              <a:t>o</a:t>
            </a:r>
            <a:r>
              <a:rPr kumimoji="0" lang="fr-FR" sz="3300" b="1" i="0" u="none" strike="noStrike" kern="1200" cap="none" spc="0" normalizeH="0" baseline="0" noProof="0" dirty="0" err="1">
                <a:ln>
                  <a:noFill/>
                </a:ln>
                <a:solidFill>
                  <a:srgbClr val="D52B1E"/>
                </a:solidFill>
                <a:effectLst/>
                <a:uLnTx/>
                <a:uFillTx/>
                <a:latin typeface="Calibri Light" panose="020F0302020204030204"/>
                <a:ea typeface="+mj-ea"/>
                <a:cs typeface="+mj-cs"/>
              </a:rPr>
              <a:t>ur</a:t>
            </a:r>
            <a:r>
              <a:rPr kumimoji="0" lang="fr-FR" sz="3300" b="1" i="0" u="none" strike="noStrike" kern="1200" cap="none" spc="0" normalizeH="0" baseline="0" noProof="0" dirty="0">
                <a:ln>
                  <a:noFill/>
                </a:ln>
                <a:solidFill>
                  <a:srgbClr val="D52B1E"/>
                </a:solidFill>
                <a:effectLst/>
                <a:uLnTx/>
                <a:uFillTx/>
                <a:latin typeface="Calibri Light" panose="020F0302020204030204"/>
                <a:ea typeface="+mj-ea"/>
                <a:cs typeface="+mj-cs"/>
              </a:rPr>
              <a:t> conclure </a:t>
            </a:r>
          </a:p>
        </p:txBody>
      </p:sp>
      <p:sp>
        <p:nvSpPr>
          <p:cNvPr id="17" name="Arc 16">
            <a:extLst>
              <a:ext uri="{FF2B5EF4-FFF2-40B4-BE49-F238E27FC236}">
                <a16:creationId xmlns:a16="http://schemas.microsoft.com/office/drawing/2014/main" id="{3D4369B2-EB2F-4345-8E5D-F49D616B75BF}"/>
              </a:ext>
            </a:extLst>
          </p:cNvPr>
          <p:cNvSpPr/>
          <p:nvPr/>
        </p:nvSpPr>
        <p:spPr>
          <a:xfrm>
            <a:off x="-105334" y="757355"/>
            <a:ext cx="2937102" cy="125943"/>
          </a:xfrm>
          <a:prstGeom prst="arc">
            <a:avLst/>
          </a:prstGeom>
          <a:ln w="50800">
            <a:solidFill>
              <a:srgbClr val="D52B1E"/>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451D5B38-0903-493C-9D43-EC1B3DFD20E4}"/>
              </a:ext>
            </a:extLst>
          </p:cNvPr>
          <p:cNvPicPr>
            <a:picLocks noChangeAspect="1"/>
          </p:cNvPicPr>
          <p:nvPr/>
        </p:nvPicPr>
        <p:blipFill rotWithShape="1">
          <a:blip r:embed="rId2"/>
          <a:srcRect r="67276"/>
          <a:stretch/>
        </p:blipFill>
        <p:spPr>
          <a:xfrm>
            <a:off x="3157538" y="1382573"/>
            <a:ext cx="3159629" cy="3157017"/>
          </a:xfrm>
          <a:prstGeom prst="rect">
            <a:avLst/>
          </a:prstGeom>
        </p:spPr>
      </p:pic>
    </p:spTree>
    <p:extLst>
      <p:ext uri="{BB962C8B-B14F-4D97-AF65-F5344CB8AC3E}">
        <p14:creationId xmlns:p14="http://schemas.microsoft.com/office/powerpoint/2010/main" val="2254149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4632480" y="2261160"/>
            <a:ext cx="3422160" cy="627840"/>
          </a:xfrm>
          <a:prstGeom prst="rect">
            <a:avLst/>
          </a:prstGeom>
          <a:noFill/>
          <a:ln w="0">
            <a:noFill/>
          </a:ln>
        </p:spPr>
        <p:txBody>
          <a:bodyPr lIns="90000" tIns="91440" rIns="90000" bIns="91440" anchor="ctr">
            <a:noAutofit/>
          </a:bodyPr>
          <a:lstStyle/>
          <a:p>
            <a:pPr>
              <a:lnSpc>
                <a:spcPct val="100000"/>
              </a:lnSpc>
              <a:buNone/>
              <a:tabLst>
                <a:tab pos="0" algn="l"/>
              </a:tabLst>
            </a:pPr>
            <a:r>
              <a:rPr lang="fr-FR" sz="3600" b="0" strike="noStrike" spc="-1" dirty="0">
                <a:solidFill>
                  <a:schemeClr val="accent3"/>
                </a:solidFill>
                <a:latin typeface="Quicksand"/>
                <a:ea typeface="Quicksand"/>
              </a:rPr>
              <a:t>Boîte à outils </a:t>
            </a:r>
            <a:r>
              <a:rPr lang="fr-FR" sz="3600" spc="-1" dirty="0">
                <a:solidFill>
                  <a:schemeClr val="accent3"/>
                </a:solidFill>
                <a:latin typeface="Quicksand"/>
                <a:ea typeface="Quicksand"/>
              </a:rPr>
              <a:t>EEE</a:t>
            </a:r>
            <a:endParaRPr lang="fr-FR" sz="3600" b="0" strike="noStrike" spc="-1" dirty="0">
              <a:solidFill>
                <a:srgbClr val="000000"/>
              </a:solidFill>
              <a:latin typeface="Calibri"/>
            </a:endParaRPr>
          </a:p>
        </p:txBody>
      </p:sp>
      <p:sp>
        <p:nvSpPr>
          <p:cNvPr id="407" name="PlaceHolder 2"/>
          <p:cNvSpPr>
            <a:spLocks noGrp="1"/>
          </p:cNvSpPr>
          <p:nvPr>
            <p:ph type="title"/>
          </p:nvPr>
        </p:nvSpPr>
        <p:spPr>
          <a:xfrm>
            <a:off x="998640" y="1886400"/>
            <a:ext cx="3056040" cy="1380960"/>
          </a:xfrm>
          <a:prstGeom prst="rect">
            <a:avLst/>
          </a:prstGeom>
          <a:noFill/>
          <a:ln w="0">
            <a:noFill/>
          </a:ln>
        </p:spPr>
        <p:txBody>
          <a:bodyPr lIns="90000" tIns="91440" rIns="90000" bIns="91440" anchor="ctr">
            <a:noAutofit/>
          </a:bodyPr>
          <a:lstStyle/>
          <a:p>
            <a:pPr>
              <a:lnSpc>
                <a:spcPct val="100000"/>
              </a:lnSpc>
              <a:buNone/>
              <a:tabLst>
                <a:tab pos="0" algn="l"/>
              </a:tabLst>
            </a:pPr>
            <a:r>
              <a:rPr lang="en" sz="20300" b="0" strike="noStrike" spc="-1">
                <a:solidFill>
                  <a:schemeClr val="accent6"/>
                </a:solidFill>
                <a:latin typeface="Quicksand"/>
                <a:ea typeface="Quicksand"/>
              </a:rPr>
              <a:t>4</a:t>
            </a:r>
            <a:endParaRPr lang="fr-FR" sz="20300" b="0" strike="noStrike" spc="-1">
              <a:solidFill>
                <a:srgbClr val="000000"/>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576000" y="495720"/>
            <a:ext cx="7716240" cy="1131480"/>
          </a:xfrm>
          <a:prstGeom prst="rect">
            <a:avLst/>
          </a:prstGeom>
          <a:noFill/>
          <a:ln w="0">
            <a:noFill/>
          </a:ln>
        </p:spPr>
        <p:txBody>
          <a:bodyPr lIns="90000" tIns="91440" rIns="90000" bIns="91440" anchor="t">
            <a:noAutofit/>
          </a:bodyPr>
          <a:lstStyle/>
          <a:p>
            <a:pPr>
              <a:lnSpc>
                <a:spcPct val="100000"/>
              </a:lnSpc>
              <a:buNone/>
            </a:pPr>
            <a:r>
              <a:rPr lang="fr-FR" sz="2700" b="0" strike="noStrike" spc="-1" dirty="0">
                <a:solidFill>
                  <a:schemeClr val="accent4"/>
                </a:solidFill>
                <a:latin typeface="Quicksand"/>
                <a:ea typeface="Quicksand"/>
              </a:rPr>
              <a:t>Le parcours </a:t>
            </a:r>
            <a:r>
              <a:rPr lang="fr-FR" sz="2700" spc="-1" dirty="0">
                <a:solidFill>
                  <a:schemeClr val="accent4"/>
                </a:solidFill>
                <a:latin typeface="Quicksand"/>
                <a:ea typeface="Quicksand"/>
              </a:rPr>
              <a:t>EEE</a:t>
            </a:r>
            <a:endParaRPr lang="fr-FR" sz="2700" b="0" strike="noStrike" spc="-1" dirty="0">
              <a:solidFill>
                <a:srgbClr val="000000"/>
              </a:solidFill>
              <a:latin typeface="Calibri"/>
            </a:endParaRPr>
          </a:p>
        </p:txBody>
      </p:sp>
      <p:sp>
        <p:nvSpPr>
          <p:cNvPr id="2" name="ZoneTexte 1">
            <a:extLst>
              <a:ext uri="{FF2B5EF4-FFF2-40B4-BE49-F238E27FC236}">
                <a16:creationId xmlns:a16="http://schemas.microsoft.com/office/drawing/2014/main" id="{50249DFC-875A-2EDA-E86D-87E25F444C9F}"/>
              </a:ext>
            </a:extLst>
          </p:cNvPr>
          <p:cNvSpPr txBox="1"/>
          <p:nvPr/>
        </p:nvSpPr>
        <p:spPr>
          <a:xfrm>
            <a:off x="4722032" y="1468181"/>
            <a:ext cx="3649916" cy="3318601"/>
          </a:xfrm>
          <a:prstGeom prst="rect">
            <a:avLst/>
          </a:prstGeom>
          <a:noFill/>
        </p:spPr>
        <p:txBody>
          <a:bodyPr wrap="square">
            <a:spAutoFit/>
          </a:bodyPr>
          <a:lstStyle/>
          <a:p>
            <a:pPr marL="285750" indent="-285750">
              <a:lnSpc>
                <a:spcPct val="90000"/>
              </a:lnSpc>
              <a:spcBef>
                <a:spcPts val="1001"/>
              </a:spcBef>
              <a:buFont typeface="Wingdings" panose="05000000000000000000" pitchFamily="2" charset="2"/>
              <a:buChar char="Ø"/>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Ressources créées dans le cadre des groupes de travail</a:t>
            </a:r>
            <a:endParaRPr lang="fr-FR" sz="1400" spc="-1" dirty="0">
              <a:solidFill>
                <a:schemeClr val="accent2"/>
              </a:solidFill>
              <a:latin typeface="Poppins Light" panose="00000400000000000000" pitchFamily="2" charset="0"/>
              <a:ea typeface="DejaVu Sans"/>
              <a:cs typeface="Poppins Light" panose="00000400000000000000" pitchFamily="2" charset="0"/>
            </a:endParaRPr>
          </a:p>
          <a:p>
            <a:pPr marL="285750" indent="-285750">
              <a:lnSpc>
                <a:spcPct val="90000"/>
              </a:lnSpc>
              <a:spcBef>
                <a:spcPts val="1001"/>
              </a:spcBef>
              <a:buFont typeface="Wingdings" panose="05000000000000000000" pitchFamily="2" charset="2"/>
              <a:buChar char="Ø"/>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Des ressources complémentaires : </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a:lnSpc>
                <a:spcPct val="90000"/>
              </a:lnSpc>
              <a:spcBef>
                <a:spcPts val="1001"/>
              </a:spcBef>
              <a:buNone/>
            </a:pP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685800" lvl="1"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Ressources sur les labels et sur l’indice de réparabilité ; </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685800" lvl="1"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Ressources proposant des leviers d’actions ; </a:t>
            </a:r>
          </a:p>
          <a:p>
            <a:pPr marL="685800" lvl="1" indent="-228600">
              <a:lnSpc>
                <a:spcPct val="90000"/>
              </a:lnSpc>
              <a:spcBef>
                <a:spcPts val="1001"/>
              </a:spcBef>
              <a:buClr>
                <a:srgbClr val="212121"/>
              </a:buClr>
              <a:buFont typeface="Arial"/>
              <a:buChar char="•"/>
            </a:pPr>
            <a:r>
              <a:rPr lang="fr-FR" sz="1400" spc="-1" dirty="0">
                <a:solidFill>
                  <a:schemeClr val="accent2"/>
                </a:solidFill>
                <a:latin typeface="Poppins Light" panose="00000400000000000000" pitchFamily="2" charset="0"/>
                <a:cs typeface="Poppins Light" panose="00000400000000000000" pitchFamily="2" charset="0"/>
              </a:rPr>
              <a:t>Webinaires sur le numérique responsable ;</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685800" lvl="1"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Retours d’expériences ; </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685800" lvl="1"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DCE. </a:t>
            </a:r>
            <a:endParaRPr lang="fr-FR" sz="1400" b="0" strike="noStrike" spc="-1" dirty="0">
              <a:solidFill>
                <a:schemeClr val="accent2"/>
              </a:solidFill>
              <a:latin typeface="Poppins Light" panose="00000400000000000000" pitchFamily="2" charset="0"/>
              <a:cs typeface="Poppins Light" panose="00000400000000000000" pitchFamily="2" charset="0"/>
            </a:endParaRPr>
          </a:p>
        </p:txBody>
      </p:sp>
      <p:pic>
        <p:nvPicPr>
          <p:cNvPr id="5" name="Image 4" descr="Une image contenant texte, Appareils électroniques, Ingénierie électronique, circuit&#10;&#10;Description générée automatiquement">
            <a:extLst>
              <a:ext uri="{FF2B5EF4-FFF2-40B4-BE49-F238E27FC236}">
                <a16:creationId xmlns:a16="http://schemas.microsoft.com/office/drawing/2014/main" id="{7A727B26-4E9A-2664-C1AA-8E0E8D39C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527" y="1010094"/>
            <a:ext cx="2785256" cy="393954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2"/>
          <p:cNvSpPr/>
          <p:nvPr/>
        </p:nvSpPr>
        <p:spPr>
          <a:xfrm>
            <a:off x="576000" y="495720"/>
            <a:ext cx="7716240" cy="1131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buNone/>
            </a:pPr>
            <a:r>
              <a:rPr lang="fr-FR" sz="2700" b="0" strike="noStrike" spc="-1" dirty="0">
                <a:solidFill>
                  <a:schemeClr val="accent4"/>
                </a:solidFill>
                <a:latin typeface="Quicksand"/>
                <a:ea typeface="Quicksand"/>
              </a:rPr>
              <a:t>La boîte à outils EEE</a:t>
            </a:r>
            <a:endParaRPr lang="fr-FR" sz="2700" b="0" strike="noStrike" spc="-1" dirty="0">
              <a:solidFill>
                <a:srgbClr val="000000"/>
              </a:solidFill>
              <a:latin typeface="Calibri"/>
            </a:endParaRPr>
          </a:p>
        </p:txBody>
      </p:sp>
      <p:pic>
        <p:nvPicPr>
          <p:cNvPr id="6" name="Image 5" descr="Une image contenant texte, capture d’écran, Police, document&#10;&#10;Description générée automatiquement">
            <a:extLst>
              <a:ext uri="{FF2B5EF4-FFF2-40B4-BE49-F238E27FC236}">
                <a16:creationId xmlns:a16="http://schemas.microsoft.com/office/drawing/2014/main" id="{D1A66E31-E85C-8092-E932-45B74C150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172" y="974781"/>
            <a:ext cx="2947284" cy="4168719"/>
          </a:xfrm>
          <a:prstGeom prst="rect">
            <a:avLst/>
          </a:prstGeom>
        </p:spPr>
      </p:pic>
      <p:pic>
        <p:nvPicPr>
          <p:cNvPr id="10" name="Image 9" descr="Une image contenant texte, capture d’écran, Impression, Police&#10;&#10;Description générée automatiquement">
            <a:extLst>
              <a:ext uri="{FF2B5EF4-FFF2-40B4-BE49-F238E27FC236}">
                <a16:creationId xmlns:a16="http://schemas.microsoft.com/office/drawing/2014/main" id="{ABEF6977-591D-09E2-C46D-C18F06210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786" y="974781"/>
            <a:ext cx="2947284" cy="416871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2"/>
          <p:cNvSpPr/>
          <p:nvPr/>
        </p:nvSpPr>
        <p:spPr>
          <a:xfrm>
            <a:off x="576000" y="495720"/>
            <a:ext cx="7716240" cy="1131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buNone/>
            </a:pPr>
            <a:r>
              <a:rPr lang="fr-FR" sz="2700" b="0" strike="noStrike" spc="-1" dirty="0">
                <a:solidFill>
                  <a:schemeClr val="accent4"/>
                </a:solidFill>
                <a:latin typeface="Quicksand"/>
                <a:ea typeface="Quicksand"/>
              </a:rPr>
              <a:t>La boîte à outils EEE</a:t>
            </a:r>
            <a:endParaRPr lang="fr-FR" sz="2700" b="0" strike="noStrike" spc="-1" dirty="0">
              <a:solidFill>
                <a:srgbClr val="000000"/>
              </a:solidFill>
              <a:latin typeface="Calibri"/>
            </a:endParaRPr>
          </a:p>
        </p:txBody>
      </p:sp>
      <p:pic>
        <p:nvPicPr>
          <p:cNvPr id="6" name="Image 5" descr="Une image contenant texte, Appareils électroniques, ordinateur, capture d’écran&#10;&#10;Description générée automatiquement">
            <a:extLst>
              <a:ext uri="{FF2B5EF4-FFF2-40B4-BE49-F238E27FC236}">
                <a16:creationId xmlns:a16="http://schemas.microsoft.com/office/drawing/2014/main" id="{777D680C-9973-5009-F9CD-DC609E943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69" y="938455"/>
            <a:ext cx="3041430" cy="4301882"/>
          </a:xfrm>
          <a:prstGeom prst="rect">
            <a:avLst/>
          </a:prstGeom>
        </p:spPr>
      </p:pic>
      <p:pic>
        <p:nvPicPr>
          <p:cNvPr id="9" name="Image 8" descr="Une image contenant texte, capture d’écran, Site web, Page web&#10;&#10;Description générée automatiquement">
            <a:extLst>
              <a:ext uri="{FF2B5EF4-FFF2-40B4-BE49-F238E27FC236}">
                <a16:creationId xmlns:a16="http://schemas.microsoft.com/office/drawing/2014/main" id="{C1AD1252-FEC7-4FA4-ACCE-F4AE1276D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3110" y="938456"/>
            <a:ext cx="3041430" cy="4301882"/>
          </a:xfrm>
          <a:prstGeom prst="rect">
            <a:avLst/>
          </a:prstGeom>
        </p:spPr>
      </p:pic>
    </p:spTree>
    <p:extLst>
      <p:ext uri="{BB962C8B-B14F-4D97-AF65-F5344CB8AC3E}">
        <p14:creationId xmlns:p14="http://schemas.microsoft.com/office/powerpoint/2010/main" val="274576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Picture 7"/>
          <p:cNvPicPr/>
          <p:nvPr/>
        </p:nvPicPr>
        <p:blipFill>
          <a:blip r:embed="rId2"/>
          <a:stretch/>
        </p:blipFill>
        <p:spPr>
          <a:xfrm>
            <a:off x="850680" y="1316430"/>
            <a:ext cx="860760" cy="686160"/>
          </a:xfrm>
          <a:prstGeom prst="rect">
            <a:avLst/>
          </a:prstGeom>
          <a:ln w="0">
            <a:noFill/>
          </a:ln>
        </p:spPr>
      </p:pic>
      <p:pic>
        <p:nvPicPr>
          <p:cNvPr id="335" name="Picture 8"/>
          <p:cNvPicPr/>
          <p:nvPr/>
        </p:nvPicPr>
        <p:blipFill>
          <a:blip r:embed="rId3"/>
          <a:stretch/>
        </p:blipFill>
        <p:spPr>
          <a:xfrm>
            <a:off x="969480" y="2387430"/>
            <a:ext cx="698040" cy="594360"/>
          </a:xfrm>
          <a:prstGeom prst="rect">
            <a:avLst/>
          </a:prstGeom>
          <a:ln w="0">
            <a:noFill/>
          </a:ln>
        </p:spPr>
      </p:pic>
      <p:pic>
        <p:nvPicPr>
          <p:cNvPr id="336" name="Picture 9"/>
          <p:cNvPicPr/>
          <p:nvPr/>
        </p:nvPicPr>
        <p:blipFill>
          <a:blip r:embed="rId4"/>
          <a:stretch/>
        </p:blipFill>
        <p:spPr>
          <a:xfrm>
            <a:off x="931680" y="3157470"/>
            <a:ext cx="698040" cy="763560"/>
          </a:xfrm>
          <a:prstGeom prst="rect">
            <a:avLst/>
          </a:prstGeom>
          <a:ln w="0">
            <a:noFill/>
          </a:ln>
        </p:spPr>
      </p:pic>
      <p:pic>
        <p:nvPicPr>
          <p:cNvPr id="337" name="Picture 10"/>
          <p:cNvPicPr/>
          <p:nvPr/>
        </p:nvPicPr>
        <p:blipFill>
          <a:blip r:embed="rId5"/>
          <a:srcRect l="8528" r="12737"/>
          <a:stretch/>
        </p:blipFill>
        <p:spPr>
          <a:xfrm rot="10800000">
            <a:off x="7749360" y="720"/>
            <a:ext cx="1394640" cy="1752480"/>
          </a:xfrm>
          <a:prstGeom prst="rect">
            <a:avLst/>
          </a:prstGeom>
          <a:ln w="0">
            <a:noFill/>
          </a:ln>
        </p:spPr>
      </p:pic>
      <p:sp>
        <p:nvSpPr>
          <p:cNvPr id="338" name="TextBox 11"/>
          <p:cNvSpPr/>
          <p:nvPr/>
        </p:nvSpPr>
        <p:spPr>
          <a:xfrm>
            <a:off x="1715400" y="1449270"/>
            <a:ext cx="6577560" cy="474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1871"/>
              </a:lnSpc>
              <a:buNone/>
            </a:pPr>
            <a:r>
              <a:rPr lang="en-US" sz="1450" b="0" strike="noStrike" spc="-1" dirty="0" err="1">
                <a:solidFill>
                  <a:schemeClr val="accent2"/>
                </a:solidFill>
                <a:latin typeface="Poppins Light Bold"/>
                <a:ea typeface="DejaVu Sans"/>
              </a:rPr>
              <a:t>Accompagner</a:t>
            </a:r>
            <a:r>
              <a:rPr lang="en-US" sz="1450" b="0" strike="noStrike" spc="-1" dirty="0">
                <a:solidFill>
                  <a:schemeClr val="accent2"/>
                </a:solidFill>
                <a:latin typeface="Poppins Light Bold"/>
                <a:ea typeface="DejaVu Sans"/>
              </a:rPr>
              <a:t> les </a:t>
            </a:r>
            <a:r>
              <a:rPr lang="en-US" sz="1450" b="0" strike="noStrike" spc="-1" dirty="0" err="1">
                <a:solidFill>
                  <a:schemeClr val="accent2"/>
                </a:solidFill>
                <a:latin typeface="Poppins Light Bold"/>
                <a:ea typeface="DejaVu Sans"/>
              </a:rPr>
              <a:t>acheteurs</a:t>
            </a:r>
            <a:r>
              <a:rPr lang="en-US" sz="1450" b="0" strike="noStrike" spc="-1" dirty="0">
                <a:solidFill>
                  <a:schemeClr val="accent2"/>
                </a:solidFill>
                <a:latin typeface="Poppins Light Bold"/>
                <a:ea typeface="DejaVu Sans"/>
              </a:rPr>
              <a:t> publics </a:t>
            </a:r>
            <a:r>
              <a:rPr lang="en-US" sz="1450" b="0" strike="noStrike" spc="-1" dirty="0" err="1">
                <a:solidFill>
                  <a:schemeClr val="accent2"/>
                </a:solidFill>
                <a:latin typeface="Poppins Light Bold"/>
                <a:ea typeface="DejaVu Sans"/>
              </a:rPr>
              <a:t>franciliens</a:t>
            </a:r>
            <a:r>
              <a:rPr lang="en-US" sz="1450" b="0" strike="noStrike" spc="-1" dirty="0">
                <a:solidFill>
                  <a:schemeClr val="accent2"/>
                </a:solidFill>
                <a:latin typeface="Poppins Light Bold"/>
                <a:ea typeface="DejaVu Sans"/>
              </a:rPr>
              <a:t> dans la </a:t>
            </a:r>
            <a:r>
              <a:rPr lang="en-US" sz="1450" b="0" strike="noStrike" spc="-1" dirty="0" err="1">
                <a:solidFill>
                  <a:schemeClr val="accent2"/>
                </a:solidFill>
                <a:latin typeface="Poppins Light Bold"/>
                <a:ea typeface="DejaVu Sans"/>
              </a:rPr>
              <a:t>dématérialisation</a:t>
            </a:r>
            <a:r>
              <a:rPr lang="en-US" sz="1450" b="0" strike="noStrike" spc="-1" dirty="0">
                <a:solidFill>
                  <a:schemeClr val="accent2"/>
                </a:solidFill>
                <a:latin typeface="Poppins Light Bold"/>
                <a:ea typeface="DejaVu Sans"/>
              </a:rPr>
              <a:t> </a:t>
            </a:r>
            <a:r>
              <a:rPr lang="en-US" sz="1450" b="0" strike="noStrike" spc="-1" dirty="0" err="1">
                <a:solidFill>
                  <a:schemeClr val="accent2"/>
                </a:solidFill>
                <a:latin typeface="Poppins Light Bold"/>
                <a:ea typeface="DejaVu Sans"/>
              </a:rPr>
              <a:t>totale</a:t>
            </a:r>
            <a:r>
              <a:rPr lang="en-US" sz="1450" b="0" strike="noStrike" spc="-1" dirty="0">
                <a:solidFill>
                  <a:schemeClr val="accent2"/>
                </a:solidFill>
                <a:latin typeface="Poppins Light Bold"/>
                <a:ea typeface="DejaVu Sans"/>
              </a:rPr>
              <a:t> de </a:t>
            </a:r>
            <a:r>
              <a:rPr lang="en-US" sz="1450" b="0" strike="noStrike" spc="-1" dirty="0" err="1">
                <a:solidFill>
                  <a:schemeClr val="accent2"/>
                </a:solidFill>
                <a:latin typeface="Poppins Light Bold"/>
                <a:ea typeface="DejaVu Sans"/>
              </a:rPr>
              <a:t>leurs</a:t>
            </a:r>
            <a:r>
              <a:rPr lang="en-US" sz="1450" b="0" strike="noStrike" spc="-1" dirty="0">
                <a:solidFill>
                  <a:schemeClr val="accent2"/>
                </a:solidFill>
                <a:latin typeface="Poppins Light Bold"/>
                <a:ea typeface="DejaVu Sans"/>
              </a:rPr>
              <a:t> </a:t>
            </a:r>
            <a:r>
              <a:rPr lang="en-US" sz="1450" b="0" strike="noStrike" spc="-1" dirty="0" err="1">
                <a:solidFill>
                  <a:schemeClr val="accent2"/>
                </a:solidFill>
                <a:latin typeface="Poppins Light Bold"/>
                <a:ea typeface="DejaVu Sans"/>
              </a:rPr>
              <a:t>procédures</a:t>
            </a:r>
            <a:r>
              <a:rPr lang="en-US" sz="1450" b="0" strike="noStrike" spc="-1" dirty="0">
                <a:solidFill>
                  <a:schemeClr val="accent2"/>
                </a:solidFill>
                <a:latin typeface="Poppins Light Bold"/>
                <a:ea typeface="DejaVu Sans"/>
              </a:rPr>
              <a:t> </a:t>
            </a:r>
            <a:r>
              <a:rPr lang="en-US" sz="1450" b="0" strike="noStrike" spc="-1" dirty="0" err="1">
                <a:solidFill>
                  <a:schemeClr val="accent2"/>
                </a:solidFill>
                <a:latin typeface="Poppins Light Bold"/>
                <a:ea typeface="DejaVu Sans"/>
              </a:rPr>
              <a:t>d’achat</a:t>
            </a:r>
            <a:r>
              <a:rPr lang="en-US" sz="1450" b="0" strike="noStrike" spc="-1" dirty="0">
                <a:solidFill>
                  <a:schemeClr val="accent2"/>
                </a:solidFill>
                <a:latin typeface="Poppins Light Bold"/>
                <a:ea typeface="DejaVu Sans"/>
              </a:rPr>
              <a:t> </a:t>
            </a:r>
            <a:endParaRPr lang="fr-FR" sz="1450" b="0" strike="noStrike" spc="-1" dirty="0">
              <a:solidFill>
                <a:schemeClr val="accent2"/>
              </a:solidFill>
              <a:latin typeface="Calibri"/>
            </a:endParaRPr>
          </a:p>
        </p:txBody>
      </p:sp>
      <p:sp>
        <p:nvSpPr>
          <p:cNvPr id="339" name="TextBox 12"/>
          <p:cNvSpPr/>
          <p:nvPr/>
        </p:nvSpPr>
        <p:spPr>
          <a:xfrm>
            <a:off x="1171800" y="316200"/>
            <a:ext cx="6577560" cy="73706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ts val="3030"/>
              </a:lnSpc>
              <a:buNone/>
            </a:pPr>
            <a:r>
              <a:rPr lang="en-US" sz="2350" b="0" strike="noStrike" spc="-1" dirty="0">
                <a:solidFill>
                  <a:srgbClr val="6D2568"/>
                </a:solidFill>
                <a:latin typeface="Poppins Light"/>
                <a:ea typeface="DejaVu Sans"/>
              </a:rPr>
              <a:t>LES MISSIONS DU GIP MAXIMILIEN</a:t>
            </a:r>
          </a:p>
          <a:p>
            <a:pPr algn="ctr">
              <a:lnSpc>
                <a:spcPts val="3030"/>
              </a:lnSpc>
              <a:buNone/>
            </a:pPr>
            <a:r>
              <a:rPr lang="en-US" spc="-1" dirty="0">
                <a:solidFill>
                  <a:srgbClr val="6D2568"/>
                </a:solidFill>
                <a:latin typeface="Poppins Light"/>
                <a:ea typeface="DejaVu Sans"/>
              </a:rPr>
              <a:t>Service public </a:t>
            </a:r>
            <a:r>
              <a:rPr lang="en-US" spc="-1" dirty="0" err="1">
                <a:solidFill>
                  <a:srgbClr val="6D2568"/>
                </a:solidFill>
                <a:latin typeface="Poppins Light"/>
                <a:ea typeface="DejaVu Sans"/>
              </a:rPr>
              <a:t>mutualisé</a:t>
            </a:r>
            <a:r>
              <a:rPr lang="en-US" spc="-1" dirty="0">
                <a:solidFill>
                  <a:srgbClr val="6D2568"/>
                </a:solidFill>
                <a:latin typeface="Poppins Light"/>
                <a:ea typeface="DejaVu Sans"/>
              </a:rPr>
              <a:t> </a:t>
            </a:r>
            <a:r>
              <a:rPr lang="en-US" spc="-1" dirty="0" err="1">
                <a:solidFill>
                  <a:srgbClr val="6D2568"/>
                </a:solidFill>
                <a:latin typeface="Poppins Light"/>
                <a:ea typeface="DejaVu Sans"/>
              </a:rPr>
              <a:t>d’administration</a:t>
            </a:r>
            <a:r>
              <a:rPr lang="en-US" spc="-1" dirty="0">
                <a:solidFill>
                  <a:srgbClr val="6D2568"/>
                </a:solidFill>
                <a:latin typeface="Poppins Light"/>
                <a:ea typeface="DejaVu Sans"/>
              </a:rPr>
              <a:t> </a:t>
            </a:r>
            <a:r>
              <a:rPr lang="en-US" spc="-1" dirty="0" err="1">
                <a:solidFill>
                  <a:srgbClr val="6D2568"/>
                </a:solidFill>
                <a:latin typeface="Poppins Light"/>
                <a:ea typeface="DejaVu Sans"/>
              </a:rPr>
              <a:t>électronique</a:t>
            </a:r>
            <a:r>
              <a:rPr lang="en-US" b="0" strike="noStrike" spc="-1" dirty="0">
                <a:solidFill>
                  <a:srgbClr val="6D2568"/>
                </a:solidFill>
                <a:latin typeface="Poppins Light"/>
                <a:ea typeface="DejaVu Sans"/>
              </a:rPr>
              <a:t> </a:t>
            </a:r>
            <a:endParaRPr lang="fr-FR" b="0" strike="noStrike" spc="-1" dirty="0">
              <a:solidFill>
                <a:srgbClr val="000000"/>
              </a:solidFill>
              <a:latin typeface="Calibri"/>
            </a:endParaRPr>
          </a:p>
        </p:txBody>
      </p:sp>
      <p:sp>
        <p:nvSpPr>
          <p:cNvPr id="340" name="TextBox 13"/>
          <p:cNvSpPr/>
          <p:nvPr/>
        </p:nvSpPr>
        <p:spPr>
          <a:xfrm>
            <a:off x="1715400" y="2571750"/>
            <a:ext cx="62798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1871"/>
              </a:lnSpc>
              <a:buNone/>
            </a:pPr>
            <a:r>
              <a:rPr lang="en-US" sz="1450" b="0" strike="noStrike" spc="-1" dirty="0" err="1">
                <a:solidFill>
                  <a:schemeClr val="accent2"/>
                </a:solidFill>
                <a:latin typeface="Poppins Light Bold"/>
                <a:ea typeface="DejaVu Sans"/>
              </a:rPr>
              <a:t>Rendre</a:t>
            </a:r>
            <a:r>
              <a:rPr lang="en-US" sz="1450" b="0" strike="noStrike" spc="-1" dirty="0">
                <a:solidFill>
                  <a:schemeClr val="accent2"/>
                </a:solidFill>
                <a:latin typeface="Poppins Light Bold"/>
                <a:ea typeface="DejaVu Sans"/>
              </a:rPr>
              <a:t> les </a:t>
            </a:r>
            <a:r>
              <a:rPr lang="en-US" sz="1450" b="0" strike="noStrike" spc="-1" dirty="0" err="1">
                <a:solidFill>
                  <a:schemeClr val="accent2"/>
                </a:solidFill>
                <a:latin typeface="Poppins Light Bold"/>
                <a:ea typeface="DejaVu Sans"/>
              </a:rPr>
              <a:t>marchés</a:t>
            </a:r>
            <a:r>
              <a:rPr lang="en-US" sz="1450" b="0" strike="noStrike" spc="-1" dirty="0">
                <a:solidFill>
                  <a:schemeClr val="accent2"/>
                </a:solidFill>
                <a:latin typeface="Poppins Light Bold"/>
                <a:ea typeface="DejaVu Sans"/>
              </a:rPr>
              <a:t> publics plus </a:t>
            </a:r>
            <a:r>
              <a:rPr lang="en-US" sz="1450" b="0" strike="noStrike" spc="-1" dirty="0" err="1">
                <a:solidFill>
                  <a:schemeClr val="accent2"/>
                </a:solidFill>
                <a:latin typeface="Poppins Light Bold"/>
                <a:ea typeface="DejaVu Sans"/>
              </a:rPr>
              <a:t>accessibles</a:t>
            </a:r>
            <a:r>
              <a:rPr lang="en-US" sz="1450" b="0" strike="noStrike" spc="-1" dirty="0">
                <a:solidFill>
                  <a:schemeClr val="accent2"/>
                </a:solidFill>
                <a:latin typeface="Poppins Light Bold"/>
                <a:ea typeface="DejaVu Sans"/>
              </a:rPr>
              <a:t> aux </a:t>
            </a:r>
            <a:r>
              <a:rPr lang="en-US" sz="1450" b="0" strike="noStrike" spc="-1" dirty="0" err="1">
                <a:solidFill>
                  <a:schemeClr val="accent2"/>
                </a:solidFill>
                <a:latin typeface="Poppins Light Bold"/>
                <a:ea typeface="DejaVu Sans"/>
              </a:rPr>
              <a:t>entreprises</a:t>
            </a:r>
            <a:endParaRPr lang="fr-FR" sz="1450" b="0" strike="noStrike" spc="-1" dirty="0">
              <a:solidFill>
                <a:schemeClr val="accent2"/>
              </a:solidFill>
              <a:latin typeface="Calibri"/>
            </a:endParaRPr>
          </a:p>
        </p:txBody>
      </p:sp>
      <p:sp>
        <p:nvSpPr>
          <p:cNvPr id="341" name="TextBox 14"/>
          <p:cNvSpPr/>
          <p:nvPr/>
        </p:nvSpPr>
        <p:spPr>
          <a:xfrm>
            <a:off x="1715400" y="3426390"/>
            <a:ext cx="62798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1871"/>
              </a:lnSpc>
              <a:buNone/>
            </a:pPr>
            <a:r>
              <a:rPr lang="en-US" sz="1450" b="0" strike="noStrike" spc="-1" dirty="0" err="1">
                <a:solidFill>
                  <a:schemeClr val="accent2"/>
                </a:solidFill>
                <a:latin typeface="Poppins Light Bold"/>
                <a:ea typeface="DejaVu Sans"/>
              </a:rPr>
              <a:t>Promouvoir</a:t>
            </a:r>
            <a:r>
              <a:rPr lang="en-US" sz="1450" b="0" strike="noStrike" spc="-1" dirty="0">
                <a:solidFill>
                  <a:schemeClr val="accent2"/>
                </a:solidFill>
                <a:latin typeface="Poppins Light Bold"/>
                <a:ea typeface="DejaVu Sans"/>
              </a:rPr>
              <a:t> les </a:t>
            </a:r>
            <a:r>
              <a:rPr lang="en-US" sz="1450" b="0" strike="noStrike" spc="-1" dirty="0" err="1">
                <a:solidFill>
                  <a:schemeClr val="accent2"/>
                </a:solidFill>
                <a:latin typeface="Poppins Light Bold"/>
                <a:ea typeface="DejaVu Sans"/>
              </a:rPr>
              <a:t>achats</a:t>
            </a:r>
            <a:r>
              <a:rPr lang="en-US" sz="1450" b="0" strike="noStrike" spc="-1" dirty="0">
                <a:solidFill>
                  <a:schemeClr val="accent2"/>
                </a:solidFill>
                <a:latin typeface="Poppins Light Bold"/>
                <a:ea typeface="DejaVu Sans"/>
              </a:rPr>
              <a:t> </a:t>
            </a:r>
            <a:r>
              <a:rPr lang="en-US" sz="1450" b="0" strike="noStrike" spc="-1" dirty="0" err="1">
                <a:solidFill>
                  <a:schemeClr val="accent2"/>
                </a:solidFill>
                <a:latin typeface="Poppins Light Bold"/>
                <a:ea typeface="DejaVu Sans"/>
              </a:rPr>
              <a:t>responsables</a:t>
            </a:r>
            <a:r>
              <a:rPr lang="en-US" sz="1450" b="0" strike="noStrike" spc="-1" dirty="0">
                <a:solidFill>
                  <a:schemeClr val="accent2"/>
                </a:solidFill>
                <a:latin typeface="Poppins Light Bold"/>
                <a:ea typeface="DejaVu Sans"/>
              </a:rPr>
              <a:t> </a:t>
            </a:r>
            <a:endParaRPr lang="fr-FR" sz="1450" b="0" strike="noStrike" spc="-1" dirty="0">
              <a:solidFill>
                <a:schemeClr val="accent2"/>
              </a:solidFill>
              <a:latin typeface="Calibri"/>
            </a:endParaRPr>
          </a:p>
        </p:txBody>
      </p:sp>
      <p:pic>
        <p:nvPicPr>
          <p:cNvPr id="5" name="Image 4" descr="Une image contenant cercle, capture d’écran, Graphique, ligne&#10;&#10;Description générée automatiquement">
            <a:extLst>
              <a:ext uri="{FF2B5EF4-FFF2-40B4-BE49-F238E27FC236}">
                <a16:creationId xmlns:a16="http://schemas.microsoft.com/office/drawing/2014/main" id="{F1999DC2-186E-E815-AFC2-069105D303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5240" y="14684"/>
            <a:ext cx="1077052" cy="10770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2"/>
          <p:cNvSpPr/>
          <p:nvPr/>
        </p:nvSpPr>
        <p:spPr>
          <a:xfrm>
            <a:off x="576000" y="495720"/>
            <a:ext cx="7716240" cy="1131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buNone/>
            </a:pPr>
            <a:r>
              <a:rPr lang="fr-FR" sz="2700" b="0" strike="noStrike" spc="-1" dirty="0">
                <a:solidFill>
                  <a:schemeClr val="accent4"/>
                </a:solidFill>
                <a:latin typeface="Quicksand"/>
                <a:ea typeface="Quicksand"/>
              </a:rPr>
              <a:t>La boîte à outils EEE</a:t>
            </a:r>
            <a:endParaRPr lang="fr-FR" sz="2700" b="0" strike="noStrike" spc="-1" dirty="0">
              <a:solidFill>
                <a:srgbClr val="000000"/>
              </a:solidFill>
              <a:latin typeface="Calibri"/>
            </a:endParaRPr>
          </a:p>
        </p:txBody>
      </p:sp>
      <p:pic>
        <p:nvPicPr>
          <p:cNvPr id="11" name="Image 10" descr="Une image contenant texte, capture d’écran, lettre, conception&#10;&#10;Description générée automatiquement">
            <a:extLst>
              <a:ext uri="{FF2B5EF4-FFF2-40B4-BE49-F238E27FC236}">
                <a16:creationId xmlns:a16="http://schemas.microsoft.com/office/drawing/2014/main" id="{9CDF22F9-BCAD-38E3-B04E-D286D5020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607" y="921395"/>
            <a:ext cx="3083561" cy="4361473"/>
          </a:xfrm>
          <a:prstGeom prst="rect">
            <a:avLst/>
          </a:prstGeom>
        </p:spPr>
      </p:pic>
      <p:pic>
        <p:nvPicPr>
          <p:cNvPr id="13" name="Image 12" descr="Une image contenant texte, capture d’écran, Police, Impression&#10;&#10;Description générée automatiquement">
            <a:extLst>
              <a:ext uri="{FF2B5EF4-FFF2-40B4-BE49-F238E27FC236}">
                <a16:creationId xmlns:a16="http://schemas.microsoft.com/office/drawing/2014/main" id="{20C99B3A-0704-E73C-B929-FA8C1E3A1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834" y="921396"/>
            <a:ext cx="3083559" cy="4361470"/>
          </a:xfrm>
          <a:prstGeom prst="rect">
            <a:avLst/>
          </a:prstGeom>
        </p:spPr>
      </p:pic>
    </p:spTree>
    <p:extLst>
      <p:ext uri="{BB962C8B-B14F-4D97-AF65-F5344CB8AC3E}">
        <p14:creationId xmlns:p14="http://schemas.microsoft.com/office/powerpoint/2010/main" val="41047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4"/>
          <p:cNvSpPr/>
          <p:nvPr/>
        </p:nvSpPr>
        <p:spPr>
          <a:xfrm>
            <a:off x="576000" y="495720"/>
            <a:ext cx="7716240" cy="1131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buNone/>
            </a:pPr>
            <a:r>
              <a:rPr lang="fr-FR" sz="2700" b="0" strike="noStrike" spc="-1" dirty="0">
                <a:solidFill>
                  <a:schemeClr val="accent4"/>
                </a:solidFill>
                <a:latin typeface="Quicksand"/>
                <a:ea typeface="Quicksand"/>
              </a:rPr>
              <a:t>La boîte à outils EEE</a:t>
            </a:r>
            <a:endParaRPr lang="fr-FR" sz="2700" b="0" strike="noStrike" spc="-1" dirty="0">
              <a:solidFill>
                <a:srgbClr val="000000"/>
              </a:solidFill>
              <a:latin typeface="Calibri"/>
            </a:endParaRPr>
          </a:p>
        </p:txBody>
      </p:sp>
      <p:sp>
        <p:nvSpPr>
          <p:cNvPr id="398" name="PlaceHolder 15"/>
          <p:cNvSpPr/>
          <p:nvPr/>
        </p:nvSpPr>
        <p:spPr>
          <a:xfrm>
            <a:off x="4477320" y="1234440"/>
            <a:ext cx="3803760" cy="390888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ctr">
            <a:noAutofit/>
          </a:bodyPr>
          <a:lstStyle/>
          <a:p>
            <a:pPr>
              <a:lnSpc>
                <a:spcPct val="130000"/>
              </a:lnSpc>
              <a:spcBef>
                <a:spcPts val="1001"/>
              </a:spcBef>
              <a:buNone/>
            </a:pP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Une collaboration avec </a:t>
            </a:r>
            <a:r>
              <a:rPr lang="fr-FR" sz="1600" b="0" strike="noStrike" spc="-1" dirty="0" err="1">
                <a:solidFill>
                  <a:schemeClr val="accent2"/>
                </a:solidFill>
                <a:latin typeface="Poppins Light" panose="00000400000000000000" pitchFamily="2" charset="0"/>
                <a:ea typeface="DejaVu Sans"/>
                <a:cs typeface="Poppins Light" panose="00000400000000000000" pitchFamily="2" charset="0"/>
              </a:rPr>
              <a:t>Ecosystem</a:t>
            </a: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et </a:t>
            </a:r>
            <a:r>
              <a:rPr lang="fr-FR" sz="1600" b="0" strike="noStrike" spc="-1" dirty="0" err="1">
                <a:solidFill>
                  <a:schemeClr val="accent2"/>
                </a:solidFill>
                <a:latin typeface="Poppins Light" panose="00000400000000000000" pitchFamily="2" charset="0"/>
                <a:ea typeface="DejaVu Sans"/>
                <a:cs typeface="Poppins Light" panose="00000400000000000000" pitchFamily="2" charset="0"/>
              </a:rPr>
              <a:t>Ecologic</a:t>
            </a:r>
            <a:r>
              <a:rPr lang="fr-FR" sz="1600" b="0" strike="noStrike" spc="-1" dirty="0">
                <a:solidFill>
                  <a:schemeClr val="accent2"/>
                </a:solidFill>
                <a:latin typeface="Poppins Light" panose="00000400000000000000" pitchFamily="2" charset="0"/>
                <a:ea typeface="DejaVu Sans"/>
                <a:cs typeface="Poppins Light" panose="00000400000000000000" pitchFamily="2" charset="0"/>
              </a:rPr>
              <a:t>, éco-organismes agréés de la filière EEE pour mieux connaître ses acteurs et la filière</a:t>
            </a:r>
            <a:endParaRPr lang="fr-FR" sz="1600" b="0" strike="noStrike" spc="-1" dirty="0">
              <a:solidFill>
                <a:schemeClr val="accent2"/>
              </a:solidFill>
              <a:latin typeface="Poppins Light" panose="00000400000000000000" pitchFamily="2" charset="0"/>
              <a:cs typeface="Poppins Light" panose="00000400000000000000" pitchFamily="2" charset="0"/>
            </a:endParaRPr>
          </a:p>
          <a:p>
            <a:pPr>
              <a:lnSpc>
                <a:spcPct val="130000"/>
              </a:lnSpc>
              <a:spcBef>
                <a:spcPts val="1001"/>
              </a:spcBef>
              <a:buNone/>
            </a:pPr>
            <a:endParaRPr lang="fr-FR" sz="1800" b="0" strike="noStrike" spc="-1" dirty="0">
              <a:solidFill>
                <a:srgbClr val="000000"/>
              </a:solidFill>
              <a:latin typeface="Calibri"/>
            </a:endParaRPr>
          </a:p>
        </p:txBody>
      </p:sp>
      <p:pic>
        <p:nvPicPr>
          <p:cNvPr id="5" name="Image 4" descr="Une image contenant Graphique, Police, logo, graphisme&#10;&#10;Description générée automatiquement">
            <a:extLst>
              <a:ext uri="{FF2B5EF4-FFF2-40B4-BE49-F238E27FC236}">
                <a16:creationId xmlns:a16="http://schemas.microsoft.com/office/drawing/2014/main" id="{63820E0F-734E-8C6F-D272-2CCB00C6D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3989" y="879112"/>
            <a:ext cx="2796398" cy="1230415"/>
          </a:xfrm>
          <a:prstGeom prst="rect">
            <a:avLst/>
          </a:prstGeom>
        </p:spPr>
      </p:pic>
      <p:pic>
        <p:nvPicPr>
          <p:cNvPr id="7" name="Image 6" descr="Une image contenant Police, texte, capture d’écran, Graphique&#10;&#10;Description générée automatiquement">
            <a:extLst>
              <a:ext uri="{FF2B5EF4-FFF2-40B4-BE49-F238E27FC236}">
                <a16:creationId xmlns:a16="http://schemas.microsoft.com/office/drawing/2014/main" id="{D76FC662-34BE-489A-EF97-2924274F3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875" y="308469"/>
            <a:ext cx="2693511" cy="658206"/>
          </a:xfrm>
          <a:prstGeom prst="rect">
            <a:avLst/>
          </a:prstGeom>
        </p:spPr>
      </p:pic>
      <p:pic>
        <p:nvPicPr>
          <p:cNvPr id="4" name="Image 3" descr="Une image contenant texte, capture d’écran, Police, conception&#10;&#10;Description générée automatiquement">
            <a:extLst>
              <a:ext uri="{FF2B5EF4-FFF2-40B4-BE49-F238E27FC236}">
                <a16:creationId xmlns:a16="http://schemas.microsoft.com/office/drawing/2014/main" id="{06990208-5690-2C0E-2E53-F9CB83CF5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06" y="966675"/>
            <a:ext cx="2913380" cy="412076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6"/>
          <p:cNvSpPr/>
          <p:nvPr/>
        </p:nvSpPr>
        <p:spPr>
          <a:xfrm>
            <a:off x="576000" y="495720"/>
            <a:ext cx="7716240" cy="1131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buNone/>
            </a:pPr>
            <a:r>
              <a:rPr lang="fr-FR" sz="2700" b="0" strike="noStrike" spc="-1">
                <a:solidFill>
                  <a:schemeClr val="accent4"/>
                </a:solidFill>
                <a:latin typeface="Quicksand"/>
                <a:ea typeface="Quicksand"/>
              </a:rPr>
              <a:t>Les autres missions du GIP Maximilien</a:t>
            </a:r>
            <a:endParaRPr lang="fr-FR" sz="2700" b="0" strike="noStrike" spc="-1">
              <a:solidFill>
                <a:srgbClr val="000000"/>
              </a:solidFill>
              <a:latin typeface="Calibri"/>
            </a:endParaRPr>
          </a:p>
        </p:txBody>
      </p:sp>
      <p:sp>
        <p:nvSpPr>
          <p:cNvPr id="402" name="PlaceHolder 17"/>
          <p:cNvSpPr/>
          <p:nvPr/>
        </p:nvSpPr>
        <p:spPr>
          <a:xfrm>
            <a:off x="4477320" y="1234440"/>
            <a:ext cx="3803760" cy="390888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ctr">
            <a:noAutofit/>
          </a:bodyPr>
          <a:lstStyle/>
          <a:p>
            <a:pPr>
              <a:lnSpc>
                <a:spcPct val="90000"/>
              </a:lnSpc>
              <a:spcBef>
                <a:spcPts val="1001"/>
              </a:spcBef>
              <a:buNone/>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Présentation des deux autres missions « achats responsables » du GIP Maximilien :</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a:lnSpc>
                <a:spcPct val="90000"/>
              </a:lnSpc>
              <a:spcBef>
                <a:spcPts val="1001"/>
              </a:spcBef>
              <a:buNone/>
            </a:pP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Le Guichet vert        </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10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        Vous aider dans l’intégration de clauses environnementales</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a:lnSpc>
                <a:spcPct val="100000"/>
              </a:lnSpc>
              <a:spcBef>
                <a:spcPts val="1001"/>
              </a:spcBef>
              <a:buNone/>
            </a:pP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La MACS</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Arial"/>
              <a:buChar char="•"/>
            </a:pPr>
            <a:r>
              <a:rPr lang="fr-FR" sz="1400" b="0" strike="noStrike" spc="-1" dirty="0">
                <a:solidFill>
                  <a:schemeClr val="accent2"/>
                </a:solidFill>
                <a:latin typeface="Poppins Light" panose="00000400000000000000" pitchFamily="2" charset="0"/>
                <a:ea typeface="DejaVu Sans"/>
                <a:cs typeface="Poppins Light" panose="00000400000000000000" pitchFamily="2" charset="0"/>
              </a:rPr>
              <a:t>         Vous aider dans l’intégration de clauses sociales</a:t>
            </a:r>
            <a:endParaRPr lang="fr-FR" sz="1400" b="0" strike="noStrike" spc="-1" dirty="0">
              <a:solidFill>
                <a:schemeClr val="accent2"/>
              </a:solidFill>
              <a:latin typeface="Poppins Light" panose="00000400000000000000" pitchFamily="2" charset="0"/>
              <a:cs typeface="Poppins Light" panose="00000400000000000000" pitchFamily="2" charset="0"/>
            </a:endParaRPr>
          </a:p>
          <a:p>
            <a:pPr>
              <a:lnSpc>
                <a:spcPct val="90000"/>
              </a:lnSpc>
              <a:spcBef>
                <a:spcPts val="1001"/>
              </a:spcBef>
              <a:buNone/>
            </a:pPr>
            <a:endParaRPr lang="fr-FR" sz="1400" b="0" strike="noStrike" spc="-1" dirty="0">
              <a:solidFill>
                <a:schemeClr val="accent2"/>
              </a:solidFill>
              <a:latin typeface="Poppins Light" panose="00000400000000000000" pitchFamily="2" charset="0"/>
              <a:cs typeface="Poppins Light" panose="00000400000000000000" pitchFamily="2" charset="0"/>
            </a:endParaRPr>
          </a:p>
        </p:txBody>
      </p:sp>
      <p:pic>
        <p:nvPicPr>
          <p:cNvPr id="403" name="Image 293"/>
          <p:cNvPicPr/>
          <p:nvPr/>
        </p:nvPicPr>
        <p:blipFill>
          <a:blip r:embed="rId2"/>
          <a:stretch/>
        </p:blipFill>
        <p:spPr>
          <a:xfrm>
            <a:off x="668520" y="1193040"/>
            <a:ext cx="2814120" cy="3642840"/>
          </a:xfrm>
          <a:prstGeom prst="rect">
            <a:avLst/>
          </a:prstGeom>
          <a:ln w="0">
            <a:noFill/>
          </a:ln>
        </p:spPr>
      </p:pic>
      <p:sp>
        <p:nvSpPr>
          <p:cNvPr id="404" name="Forme libre : forme 294"/>
          <p:cNvSpPr/>
          <p:nvPr/>
        </p:nvSpPr>
        <p:spPr>
          <a:xfrm>
            <a:off x="4434120" y="2789100"/>
            <a:ext cx="570960" cy="2253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lnTo>
                  <a:pt x="2700" y="10800"/>
                </a:lnTo>
                <a:lnTo>
                  <a:pt x="0" y="5400"/>
                </a:lnTo>
                <a:close/>
              </a:path>
            </a:pathLst>
          </a:custGeom>
          <a:solidFill>
            <a:srgbClr val="2A6099"/>
          </a:solidFill>
          <a:ln w="0">
            <a:solidFill>
              <a:srgbClr val="361132"/>
            </a:solidFill>
          </a:ln>
        </p:spPr>
        <p:style>
          <a:lnRef idx="0">
            <a:scrgbClr r="0" g="0" b="0"/>
          </a:lnRef>
          <a:fillRef idx="0">
            <a:scrgbClr r="0" g="0" b="0"/>
          </a:fillRef>
          <a:effectRef idx="0">
            <a:scrgbClr r="0" g="0" b="0"/>
          </a:effectRef>
          <a:fontRef idx="minor"/>
        </p:style>
        <p:txBody>
          <a:bodyPr lIns="90000" tIns="226080" rIns="90000" bIns="226080" anchor="ctr">
            <a:noAutofit/>
          </a:bodyPr>
          <a:lstStyle/>
          <a:p>
            <a:pPr>
              <a:lnSpc>
                <a:spcPct val="100000"/>
              </a:lnSpc>
              <a:buNone/>
            </a:pPr>
            <a:endParaRPr lang="fr-FR" sz="1800" b="0" strike="noStrike" spc="-1">
              <a:solidFill>
                <a:srgbClr val="000000"/>
              </a:solidFill>
              <a:highlight>
                <a:srgbClr val="0A5394"/>
              </a:highlight>
              <a:latin typeface="Calibri"/>
              <a:ea typeface="DejaVu Sans"/>
            </a:endParaRPr>
          </a:p>
        </p:txBody>
      </p:sp>
      <p:sp>
        <p:nvSpPr>
          <p:cNvPr id="405" name="Forme libre : forme 295"/>
          <p:cNvSpPr/>
          <p:nvPr/>
        </p:nvSpPr>
        <p:spPr>
          <a:xfrm>
            <a:off x="4463791" y="3966210"/>
            <a:ext cx="570960" cy="2253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lnTo>
                  <a:pt x="2700" y="10800"/>
                </a:lnTo>
                <a:lnTo>
                  <a:pt x="0" y="5400"/>
                </a:lnTo>
                <a:close/>
              </a:path>
            </a:pathLst>
          </a:custGeom>
          <a:solidFill>
            <a:srgbClr val="2A6099"/>
          </a:solidFill>
          <a:ln w="0">
            <a:solidFill>
              <a:srgbClr val="361132"/>
            </a:solidFill>
          </a:ln>
        </p:spPr>
        <p:style>
          <a:lnRef idx="0">
            <a:scrgbClr r="0" g="0" b="0"/>
          </a:lnRef>
          <a:fillRef idx="0">
            <a:scrgbClr r="0" g="0" b="0"/>
          </a:fillRef>
          <a:effectRef idx="0">
            <a:scrgbClr r="0" g="0" b="0"/>
          </a:effectRef>
          <a:fontRef idx="minor"/>
        </p:style>
        <p:txBody>
          <a:bodyPr lIns="90000" tIns="226080" rIns="90000" bIns="226080" anchor="ctr">
            <a:noAutofit/>
          </a:bodyPr>
          <a:lstStyle/>
          <a:p>
            <a:pPr>
              <a:lnSpc>
                <a:spcPct val="100000"/>
              </a:lnSpc>
              <a:buNone/>
            </a:pPr>
            <a:endParaRPr lang="fr-FR" sz="1800" b="0" strike="noStrike" spc="-1">
              <a:solidFill>
                <a:srgbClr val="000000"/>
              </a:solidFill>
              <a:highlight>
                <a:srgbClr val="0A5394"/>
              </a:highlight>
              <a:latin typeface="Calibri"/>
              <a:ea typeface="DejaVu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9557B-BFB5-E0F6-2460-D6C35B8C6516}"/>
              </a:ext>
            </a:extLst>
          </p:cNvPr>
          <p:cNvSpPr/>
          <p:nvPr/>
        </p:nvSpPr>
        <p:spPr>
          <a:xfrm>
            <a:off x="0" y="8522"/>
            <a:ext cx="9144000" cy="5134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6587407D-F408-D935-2489-E9E1FE42709D}"/>
              </a:ext>
            </a:extLst>
          </p:cNvPr>
          <p:cNvSpPr/>
          <p:nvPr/>
        </p:nvSpPr>
        <p:spPr>
          <a:xfrm>
            <a:off x="0" y="34556"/>
            <a:ext cx="9144000" cy="513497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8" name="PlaceHolder 1"/>
          <p:cNvSpPr>
            <a:spLocks noGrp="1"/>
          </p:cNvSpPr>
          <p:nvPr>
            <p:ph type="title"/>
          </p:nvPr>
        </p:nvSpPr>
        <p:spPr>
          <a:xfrm>
            <a:off x="713160" y="748800"/>
            <a:ext cx="7716240" cy="1295280"/>
          </a:xfrm>
          <a:prstGeom prst="rect">
            <a:avLst/>
          </a:prstGeom>
          <a:noFill/>
          <a:ln w="0">
            <a:noFill/>
          </a:ln>
        </p:spPr>
        <p:txBody>
          <a:bodyPr lIns="0" tIns="91440" rIns="0" bIns="91440" anchor="t">
            <a:noAutofit/>
          </a:bodyPr>
          <a:lstStyle/>
          <a:p>
            <a:pPr algn="ctr">
              <a:lnSpc>
                <a:spcPct val="100000"/>
              </a:lnSpc>
              <a:buNone/>
              <a:tabLst>
                <a:tab pos="0" algn="l"/>
              </a:tabLst>
            </a:pPr>
            <a:r>
              <a:rPr lang="en" sz="8000" b="0" strike="noStrike" spc="-1" dirty="0">
                <a:solidFill>
                  <a:schemeClr val="lt1"/>
                </a:solidFill>
                <a:latin typeface="Quicksand"/>
                <a:ea typeface="Quicksand"/>
              </a:rPr>
              <a:t>Merci !</a:t>
            </a:r>
            <a:br>
              <a:rPr lang="en" sz="8000" b="0" strike="noStrike" spc="-1" dirty="0">
                <a:solidFill>
                  <a:schemeClr val="lt1"/>
                </a:solidFill>
                <a:latin typeface="Quicksand"/>
                <a:ea typeface="Quicksand"/>
              </a:rPr>
            </a:br>
            <a:br>
              <a:rPr lang="en" sz="2000" b="0" strike="noStrike" spc="-1" dirty="0">
                <a:solidFill>
                  <a:schemeClr val="lt1"/>
                </a:solidFill>
                <a:latin typeface="Quicksand"/>
                <a:ea typeface="Quicksand"/>
              </a:rPr>
            </a:br>
            <a:r>
              <a:rPr lang="fr-FR" sz="2000" spc="-1" dirty="0">
                <a:solidFill>
                  <a:schemeClr val="lt1"/>
                </a:solidFill>
                <a:latin typeface="Quicksand"/>
                <a:ea typeface="Quicksand"/>
              </a:rPr>
              <a:t>S</a:t>
            </a:r>
            <a:r>
              <a:rPr lang="en" sz="2000" spc="-1" dirty="0">
                <a:solidFill>
                  <a:schemeClr val="lt1"/>
                </a:solidFill>
                <a:latin typeface="Quicksand"/>
                <a:ea typeface="Quicksand"/>
              </a:rPr>
              <a:t>’inscrire au prochain parcours : </a:t>
            </a:r>
            <a:r>
              <a:rPr lang="fr-FR" sz="2000" spc="-1" dirty="0">
                <a:solidFill>
                  <a:schemeClr val="lt1"/>
                </a:solidFill>
                <a:latin typeface="Quicksand"/>
                <a:ea typeface="Quicksand"/>
              </a:rPr>
              <a:t>https://tinyurl.com/gipmapce</a:t>
            </a:r>
            <a:endParaRPr lang="fr-FR" sz="2000" b="0" strike="noStrike" spc="-1" dirty="0">
              <a:solidFill>
                <a:srgbClr val="000000"/>
              </a:solidFill>
              <a:latin typeface="Calibri"/>
            </a:endParaRPr>
          </a:p>
        </p:txBody>
      </p:sp>
      <p:sp>
        <p:nvSpPr>
          <p:cNvPr id="5" name="Rectangle 4">
            <a:extLst>
              <a:ext uri="{FF2B5EF4-FFF2-40B4-BE49-F238E27FC236}">
                <a16:creationId xmlns:a16="http://schemas.microsoft.com/office/drawing/2014/main" id="{B1C2D48F-CDE0-71BD-929E-5C9C00BC58B8}"/>
              </a:ext>
            </a:extLst>
          </p:cNvPr>
          <p:cNvSpPr/>
          <p:nvPr/>
        </p:nvSpPr>
        <p:spPr>
          <a:xfrm>
            <a:off x="0" y="2908497"/>
            <a:ext cx="9145440" cy="22768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lgn="ctr">
              <a:lnSpc>
                <a:spcPct val="100000"/>
              </a:lnSpc>
              <a:spcBef>
                <a:spcPts val="1001"/>
              </a:spcBef>
              <a:spcAft>
                <a:spcPts val="1599"/>
              </a:spcAft>
              <a:buNone/>
              <a:tabLst>
                <a:tab pos="0" algn="l"/>
              </a:tabLst>
            </a:pPr>
            <a:endParaRPr lang="en" sz="1400" spc="-1" dirty="0">
              <a:solidFill>
                <a:schemeClr val="accent2"/>
              </a:solidFill>
              <a:latin typeface="Poppins Light" panose="00000400000000000000" pitchFamily="2" charset="0"/>
              <a:ea typeface="Quicksand"/>
              <a:cs typeface="Poppins Light" panose="00000400000000000000" pitchFamily="2" charset="0"/>
            </a:endParaRPr>
          </a:p>
        </p:txBody>
      </p:sp>
      <p:pic>
        <p:nvPicPr>
          <p:cNvPr id="4" name="Image 3" descr="Une image contenant texte, Graphique, Police, graphisme&#10;&#10;Description générée automatiquement">
            <a:extLst>
              <a:ext uri="{FF2B5EF4-FFF2-40B4-BE49-F238E27FC236}">
                <a16:creationId xmlns:a16="http://schemas.microsoft.com/office/drawing/2014/main" id="{DB99D2F4-F538-6830-4283-4526E6437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3605" y="2853662"/>
            <a:ext cx="2002590" cy="1769115"/>
          </a:xfrm>
          <a:prstGeom prst="rect">
            <a:avLst/>
          </a:prstGeom>
        </p:spPr>
      </p:pic>
      <p:sp>
        <p:nvSpPr>
          <p:cNvPr id="6" name="Rectangle 5">
            <a:extLst>
              <a:ext uri="{FF2B5EF4-FFF2-40B4-BE49-F238E27FC236}">
                <a16:creationId xmlns:a16="http://schemas.microsoft.com/office/drawing/2014/main" id="{5D31D4BB-764F-48F6-F96D-4ED3C8F6CD00}"/>
              </a:ext>
            </a:extLst>
          </p:cNvPr>
          <p:cNvSpPr/>
          <p:nvPr/>
        </p:nvSpPr>
        <p:spPr>
          <a:xfrm>
            <a:off x="1307805" y="404037"/>
            <a:ext cx="6624083" cy="436998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2CE1E65-0E1C-7602-9797-F4453E20B28E}"/>
              </a:ext>
            </a:extLst>
          </p:cNvPr>
          <p:cNvSpPr/>
          <p:nvPr/>
        </p:nvSpPr>
        <p:spPr>
          <a:xfrm>
            <a:off x="1307804" y="2866679"/>
            <a:ext cx="6624083" cy="190734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 name="PlaceHolder 2"/>
          <p:cNvSpPr>
            <a:spLocks noGrp="1"/>
          </p:cNvSpPr>
          <p:nvPr>
            <p:ph type="subTitle"/>
          </p:nvPr>
        </p:nvSpPr>
        <p:spPr>
          <a:xfrm>
            <a:off x="3527596" y="3474495"/>
            <a:ext cx="2422728" cy="378087"/>
          </a:xfrm>
          <a:prstGeom prst="rect">
            <a:avLst/>
          </a:prstGeom>
          <a:noFill/>
          <a:ln w="0">
            <a:noFill/>
          </a:ln>
        </p:spPr>
        <p:txBody>
          <a:bodyPr lIns="0" tIns="91440" rIns="0" bIns="91440" anchor="t">
            <a:noAutofit/>
          </a:bodyPr>
          <a:lstStyle/>
          <a:p>
            <a:pPr marL="228600" indent="-228600" algn="ctr">
              <a:lnSpc>
                <a:spcPct val="100000"/>
              </a:lnSpc>
              <a:spcBef>
                <a:spcPts val="0"/>
              </a:spcBef>
              <a:buNone/>
              <a:tabLst>
                <a:tab pos="0" algn="l"/>
              </a:tabLst>
            </a:pPr>
            <a:r>
              <a:rPr lang="en" sz="1400" b="0" strike="noStrike" spc="-1" dirty="0">
                <a:solidFill>
                  <a:schemeClr val="accent2"/>
                </a:solidFill>
                <a:latin typeface="Poppins Light" panose="00000400000000000000" pitchFamily="2" charset="0"/>
                <a:ea typeface="Quicksand"/>
                <a:cs typeface="Poppins Light" panose="00000400000000000000" pitchFamily="2" charset="0"/>
              </a:rPr>
              <a:t>Nous contacter : </a:t>
            </a:r>
            <a:r>
              <a:rPr lang="en" sz="1400" spc="-1" dirty="0">
                <a:solidFill>
                  <a:schemeClr val="accent2"/>
                </a:solidFill>
                <a:latin typeface="Poppins Light" panose="00000400000000000000" pitchFamily="2" charset="0"/>
                <a:ea typeface="Quicksand"/>
                <a:cs typeface="Poppins Light" panose="00000400000000000000" pitchFamily="2" charset="0"/>
                <a:hlinkClick r:id="rId3"/>
              </a:rPr>
              <a:t>mapce@maximilien.fr</a:t>
            </a:r>
            <a:r>
              <a:rPr lang="en" sz="1400" spc="-1" dirty="0">
                <a:solidFill>
                  <a:schemeClr val="accent2"/>
                </a:solidFill>
                <a:latin typeface="Poppins Light" panose="00000400000000000000" pitchFamily="2" charset="0"/>
                <a:ea typeface="Quicksand"/>
                <a:cs typeface="Poppins Light" panose="00000400000000000000" pitchFamily="2" charset="0"/>
              </a:rPr>
              <a:t> </a:t>
            </a:r>
            <a:endParaRPr lang="en" sz="1400" b="0" strike="noStrike" spc="-1" dirty="0">
              <a:solidFill>
                <a:schemeClr val="accent2"/>
              </a:solidFill>
              <a:latin typeface="Poppins Light" panose="00000400000000000000" pitchFamily="2" charset="0"/>
              <a:ea typeface="Quicksand"/>
              <a:cs typeface="Poppins Light" panose="00000400000000000000" pitchFamily="2" charset="0"/>
            </a:endParaRPr>
          </a:p>
        </p:txBody>
      </p:sp>
      <p:pic>
        <p:nvPicPr>
          <p:cNvPr id="8" name="Image 7" descr="Une image contenant cercle, capture d’écran, Graphique, logo&#10;&#10;Description générée automatiquement">
            <a:extLst>
              <a:ext uri="{FF2B5EF4-FFF2-40B4-BE49-F238E27FC236}">
                <a16:creationId xmlns:a16="http://schemas.microsoft.com/office/drawing/2014/main" id="{6932BC63-32FC-3F30-95B6-144F4C28E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9034" y="2596287"/>
            <a:ext cx="2190749" cy="2190749"/>
          </a:xfrm>
          <a:prstGeom prst="rect">
            <a:avLst/>
          </a:prstGeom>
        </p:spPr>
      </p:pic>
      <p:sp>
        <p:nvSpPr>
          <p:cNvPr id="9" name="ZoneTexte 8">
            <a:extLst>
              <a:ext uri="{FF2B5EF4-FFF2-40B4-BE49-F238E27FC236}">
                <a16:creationId xmlns:a16="http://schemas.microsoft.com/office/drawing/2014/main" id="{D12B350A-30EC-8A70-23CF-96F53B5207C1}"/>
              </a:ext>
            </a:extLst>
          </p:cNvPr>
          <p:cNvSpPr txBox="1"/>
          <p:nvPr/>
        </p:nvSpPr>
        <p:spPr>
          <a:xfrm>
            <a:off x="3771899" y="4031123"/>
            <a:ext cx="2359960" cy="307777"/>
          </a:xfrm>
          <a:prstGeom prst="rect">
            <a:avLst/>
          </a:prstGeom>
          <a:noFill/>
        </p:spPr>
        <p:txBody>
          <a:bodyPr wrap="square" rtlCol="0">
            <a:spAutoFit/>
          </a:bodyPr>
          <a:lstStyle/>
          <a:p>
            <a:r>
              <a:rPr lang="en" sz="1400" spc="-1" dirty="0">
                <a:solidFill>
                  <a:schemeClr val="accent2"/>
                </a:solidFill>
                <a:latin typeface="Poppins Light" panose="00000400000000000000" pitchFamily="2" charset="0"/>
                <a:ea typeface="Quicksand"/>
                <a:cs typeface="Poppins Light" panose="00000400000000000000" pitchFamily="2" charset="0"/>
                <a:hlinkClick r:id="rId5"/>
              </a:rPr>
              <a:t>contact@maximilien.fr</a:t>
            </a:r>
            <a:endParaRPr lang="en" sz="1400" spc="-1" dirty="0">
              <a:solidFill>
                <a:schemeClr val="accent2"/>
              </a:solidFill>
              <a:latin typeface="Poppins Light" panose="00000400000000000000" pitchFamily="2" charset="0"/>
              <a:ea typeface="Quicksand"/>
              <a:cs typeface="Poppins Light" panose="000004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10"/>
          <p:cNvPicPr/>
          <p:nvPr/>
        </p:nvPicPr>
        <p:blipFill>
          <a:blip r:embed="rId2"/>
          <a:srcRect l="8528" r="12737"/>
          <a:stretch/>
        </p:blipFill>
        <p:spPr>
          <a:xfrm rot="10800000">
            <a:off x="8398440" y="720"/>
            <a:ext cx="745560" cy="936720"/>
          </a:xfrm>
          <a:prstGeom prst="rect">
            <a:avLst/>
          </a:prstGeom>
          <a:ln w="0">
            <a:noFill/>
          </a:ln>
        </p:spPr>
      </p:pic>
      <p:sp>
        <p:nvSpPr>
          <p:cNvPr id="346" name="Rectangle 2"/>
          <p:cNvSpPr/>
          <p:nvPr/>
        </p:nvSpPr>
        <p:spPr>
          <a:xfrm>
            <a:off x="252000" y="954360"/>
            <a:ext cx="8547120" cy="3495960"/>
          </a:xfrm>
          <a:prstGeom prst="rect">
            <a:avLst/>
          </a:prstGeom>
          <a:noFill/>
          <a:ln>
            <a:solidFill>
              <a:srgbClr val="FFFFFF"/>
            </a:solidFill>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00000"/>
              </a:lnSpc>
              <a:buNone/>
            </a:pPr>
            <a:endParaRPr lang="fr-FR" sz="900" b="0" strike="noStrike" spc="-1">
              <a:solidFill>
                <a:schemeClr val="lt1"/>
              </a:solidFill>
              <a:highlight>
                <a:srgbClr val="96264E"/>
              </a:highlight>
              <a:latin typeface="Arial"/>
              <a:ea typeface="DejaVu Sans"/>
            </a:endParaRPr>
          </a:p>
        </p:txBody>
      </p:sp>
      <p:sp>
        <p:nvSpPr>
          <p:cNvPr id="347" name="TextBox 12"/>
          <p:cNvSpPr/>
          <p:nvPr/>
        </p:nvSpPr>
        <p:spPr>
          <a:xfrm>
            <a:off x="1904760" y="318240"/>
            <a:ext cx="5333400" cy="769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3030"/>
              </a:lnSpc>
              <a:buNone/>
            </a:pPr>
            <a:r>
              <a:rPr lang="en-US" sz="1400" b="0" strike="noStrike" spc="-1">
                <a:solidFill>
                  <a:srgbClr val="6D2568"/>
                </a:solidFill>
                <a:latin typeface="Poppins Light"/>
                <a:ea typeface="DejaVu Sans"/>
              </a:rPr>
              <a:t>LE PORTAIL DE L’ADMINISTRATION NUMÉRIQUE EN ÎLE-DE-FRANCE</a:t>
            </a:r>
            <a:endParaRPr lang="fr-FR" sz="1400" b="0" strike="noStrike" spc="-1">
              <a:solidFill>
                <a:srgbClr val="000000"/>
              </a:solidFill>
              <a:latin typeface="Calibri"/>
            </a:endParaRPr>
          </a:p>
        </p:txBody>
      </p:sp>
      <p:sp>
        <p:nvSpPr>
          <p:cNvPr id="348" name="TextBox 11"/>
          <p:cNvSpPr/>
          <p:nvPr/>
        </p:nvSpPr>
        <p:spPr>
          <a:xfrm>
            <a:off x="1431720" y="1052640"/>
            <a:ext cx="62798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871"/>
              </a:lnSpc>
              <a:buNone/>
            </a:pPr>
            <a:r>
              <a:rPr lang="en-US" sz="1450" b="0" u="sng" strike="noStrike" spc="-1">
                <a:solidFill>
                  <a:schemeClr val="accent4"/>
                </a:solidFill>
                <a:uFillTx/>
                <a:latin typeface="Arial"/>
                <a:ea typeface="DejaVu Sans"/>
              </a:rPr>
              <a:t>Maximilien : Opérateur public de services numériques</a:t>
            </a:r>
            <a:endParaRPr lang="fr-FR" sz="1450" b="0" strike="noStrike" spc="-1">
              <a:solidFill>
                <a:srgbClr val="000000"/>
              </a:solidFill>
              <a:latin typeface="Calibri"/>
            </a:endParaRPr>
          </a:p>
        </p:txBody>
      </p:sp>
      <p:sp>
        <p:nvSpPr>
          <p:cNvPr id="349" name="TextBox 12"/>
          <p:cNvSpPr/>
          <p:nvPr/>
        </p:nvSpPr>
        <p:spPr>
          <a:xfrm>
            <a:off x="722160" y="1526040"/>
            <a:ext cx="7937280" cy="36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ct val="100000"/>
              </a:lnSpc>
              <a:buNone/>
            </a:pPr>
            <a:r>
              <a:rPr lang="fr-FR" sz="1200" b="0" strike="noStrike" spc="-1">
                <a:solidFill>
                  <a:schemeClr val="accent4"/>
                </a:solidFill>
                <a:latin typeface="Poppins Light"/>
                <a:ea typeface="DejaVu Sans"/>
              </a:rPr>
              <a:t>Accompagner la transformation numérique des administrations, des acteurs publics territoriaux et des entreprises.</a:t>
            </a:r>
            <a:endParaRPr lang="fr-FR" sz="1200" b="0" strike="noStrike" spc="-1">
              <a:solidFill>
                <a:srgbClr val="000000"/>
              </a:solidFill>
              <a:latin typeface="Calibri"/>
            </a:endParaRPr>
          </a:p>
        </p:txBody>
      </p:sp>
      <p:sp>
        <p:nvSpPr>
          <p:cNvPr id="350" name="TextBox 11"/>
          <p:cNvSpPr/>
          <p:nvPr/>
        </p:nvSpPr>
        <p:spPr>
          <a:xfrm>
            <a:off x="1550880" y="2240280"/>
            <a:ext cx="62798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871"/>
              </a:lnSpc>
              <a:buNone/>
            </a:pPr>
            <a:r>
              <a:rPr lang="en-US" sz="1450" b="0" u="sng" strike="noStrike" spc="-1">
                <a:solidFill>
                  <a:schemeClr val="accent4"/>
                </a:solidFill>
                <a:uFillTx/>
                <a:latin typeface="Poppins Light Bold"/>
                <a:ea typeface="DejaVu Sans"/>
              </a:rPr>
              <a:t>Déployer des outils et services mutualisés</a:t>
            </a:r>
            <a:endParaRPr lang="fr-FR" sz="1450" b="0" strike="noStrike" spc="-1">
              <a:solidFill>
                <a:srgbClr val="000000"/>
              </a:solidFill>
              <a:latin typeface="Calibri"/>
            </a:endParaRPr>
          </a:p>
        </p:txBody>
      </p:sp>
      <p:sp>
        <p:nvSpPr>
          <p:cNvPr id="351" name="TextBox 12"/>
          <p:cNvSpPr/>
          <p:nvPr/>
        </p:nvSpPr>
        <p:spPr>
          <a:xfrm>
            <a:off x="746280" y="2671200"/>
            <a:ext cx="8308800" cy="18466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ct val="100000"/>
              </a:lnSpc>
              <a:buNone/>
            </a:pPr>
            <a:r>
              <a:rPr lang="fr-FR" sz="1200" b="0" strike="noStrike" spc="-1" dirty="0">
                <a:solidFill>
                  <a:schemeClr val="accent4"/>
                </a:solidFill>
                <a:latin typeface="Poppins Light"/>
                <a:ea typeface="DejaVu Sans"/>
              </a:rPr>
              <a:t>Proposer à des coûts raisonnables des solutions (Profil acheteur, parapheur, tiers de transmission, etc.).</a:t>
            </a:r>
            <a:endParaRPr lang="fr-FR" sz="1200" b="0" strike="noStrike" spc="-1" dirty="0">
              <a:solidFill>
                <a:srgbClr val="000000"/>
              </a:solidFill>
              <a:latin typeface="Calibri"/>
            </a:endParaRPr>
          </a:p>
        </p:txBody>
      </p:sp>
      <p:sp>
        <p:nvSpPr>
          <p:cNvPr id="352" name="TextBox 11"/>
          <p:cNvSpPr/>
          <p:nvPr/>
        </p:nvSpPr>
        <p:spPr>
          <a:xfrm>
            <a:off x="1431720" y="3238560"/>
            <a:ext cx="62798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871"/>
              </a:lnSpc>
              <a:buNone/>
            </a:pPr>
            <a:r>
              <a:rPr lang="en-US" sz="1450" b="0" u="sng" strike="noStrike" spc="-1">
                <a:solidFill>
                  <a:schemeClr val="accent4"/>
                </a:solidFill>
                <a:uFillTx/>
                <a:latin typeface="Poppins Light Bold"/>
                <a:ea typeface="DejaVu Sans"/>
              </a:rPr>
              <a:t>Proposer un accompagnement adapté</a:t>
            </a:r>
            <a:endParaRPr lang="fr-FR" sz="1450" b="0" strike="noStrike" spc="-1">
              <a:solidFill>
                <a:srgbClr val="000000"/>
              </a:solidFill>
              <a:latin typeface="Calibri"/>
            </a:endParaRPr>
          </a:p>
        </p:txBody>
      </p:sp>
      <p:sp>
        <p:nvSpPr>
          <p:cNvPr id="353" name="TextBox 12"/>
          <p:cNvSpPr/>
          <p:nvPr/>
        </p:nvSpPr>
        <p:spPr>
          <a:xfrm>
            <a:off x="746280" y="3685680"/>
            <a:ext cx="868068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ct val="100000"/>
              </a:lnSpc>
              <a:buNone/>
            </a:pPr>
            <a:r>
              <a:rPr lang="fr-FR" sz="1200" b="0" strike="noStrike" spc="-1" dirty="0">
                <a:solidFill>
                  <a:schemeClr val="accent4"/>
                </a:solidFill>
                <a:latin typeface="Poppins Light"/>
                <a:ea typeface="DejaVu Sans"/>
              </a:rPr>
              <a:t>Mettre à disposition des outils et des services en tenant compte de vos spécificités.</a:t>
            </a:r>
            <a:endParaRPr lang="fr-FR" sz="1200" b="0" strike="noStrike" spc="-1" dirty="0">
              <a:solidFill>
                <a:srgbClr val="000000"/>
              </a:solidFill>
              <a:latin typeface="Calibri"/>
            </a:endParaRPr>
          </a:p>
        </p:txBody>
      </p:sp>
      <p:sp>
        <p:nvSpPr>
          <p:cNvPr id="354" name="Connecteur droit avec flèche 24"/>
          <p:cNvSpPr/>
          <p:nvPr/>
        </p:nvSpPr>
        <p:spPr>
          <a:xfrm>
            <a:off x="357840" y="1619280"/>
            <a:ext cx="304200" cy="360"/>
          </a:xfrm>
          <a:custGeom>
            <a:avLst/>
            <a:gdLst/>
            <a:ahLst/>
            <a:cxnLst/>
            <a:rect l="l" t="t" r="r" b="b"/>
            <a:pathLst>
              <a:path w="21600" h="21600">
                <a:moveTo>
                  <a:pt x="0" y="0"/>
                </a:moveTo>
                <a:lnTo>
                  <a:pt x="21600" y="21600"/>
                </a:lnTo>
              </a:path>
            </a:pathLst>
          </a:custGeom>
          <a:noFill/>
          <a:ln>
            <a:solidFill>
              <a:srgbClr val="364C80"/>
            </a:solidFill>
            <a:tailEnd type="triangle" w="med" len="med"/>
          </a:ln>
          <a:effectLst>
            <a:outerShdw blurRad="39960" dist="23040" dir="5400000" rotWithShape="0">
              <a:srgbClr val="000000">
                <a:alpha val="35000"/>
              </a:srgbClr>
            </a:outerShdw>
          </a:effectLst>
        </p:spPr>
        <p:style>
          <a:lnRef idx="3">
            <a:schemeClr val="accent4"/>
          </a:lnRef>
          <a:fillRef idx="0">
            <a:schemeClr val="accent4"/>
          </a:fillRef>
          <a:effectRef idx="2">
            <a:schemeClr val="accent4"/>
          </a:effectRef>
          <a:fontRef idx="minor"/>
        </p:style>
        <p:txBody>
          <a:bodyPr lIns="90000" tIns="720" rIns="90000" bIns="720" anchor="t">
            <a:noAutofit/>
          </a:bodyPr>
          <a:lstStyle/>
          <a:p>
            <a:pPr>
              <a:lnSpc>
                <a:spcPct val="100000"/>
              </a:lnSpc>
              <a:buNone/>
            </a:pPr>
            <a:endParaRPr lang="fr-FR" sz="1800" b="0" strike="noStrike" spc="-1">
              <a:solidFill>
                <a:srgbClr val="000000"/>
              </a:solidFill>
              <a:latin typeface="Calibri"/>
              <a:ea typeface="DejaVu Sans"/>
            </a:endParaRPr>
          </a:p>
        </p:txBody>
      </p:sp>
      <p:sp>
        <p:nvSpPr>
          <p:cNvPr id="355" name="Connecteur droit avec flèche 26"/>
          <p:cNvSpPr/>
          <p:nvPr/>
        </p:nvSpPr>
        <p:spPr>
          <a:xfrm>
            <a:off x="372960" y="2751840"/>
            <a:ext cx="304200" cy="360"/>
          </a:xfrm>
          <a:custGeom>
            <a:avLst/>
            <a:gdLst/>
            <a:ahLst/>
            <a:cxnLst/>
            <a:rect l="l" t="t" r="r" b="b"/>
            <a:pathLst>
              <a:path w="21600" h="21600">
                <a:moveTo>
                  <a:pt x="0" y="0"/>
                </a:moveTo>
                <a:lnTo>
                  <a:pt x="21600" y="21600"/>
                </a:lnTo>
              </a:path>
            </a:pathLst>
          </a:custGeom>
          <a:noFill/>
          <a:ln>
            <a:solidFill>
              <a:srgbClr val="364C80"/>
            </a:solidFill>
            <a:tailEnd type="triangle" w="med" len="med"/>
          </a:ln>
          <a:effectLst>
            <a:outerShdw blurRad="39960" dist="23040" dir="5400000" rotWithShape="0">
              <a:srgbClr val="000000">
                <a:alpha val="35000"/>
              </a:srgbClr>
            </a:outerShdw>
          </a:effectLst>
        </p:spPr>
        <p:style>
          <a:lnRef idx="3">
            <a:schemeClr val="accent4"/>
          </a:lnRef>
          <a:fillRef idx="0">
            <a:schemeClr val="accent4"/>
          </a:fillRef>
          <a:effectRef idx="2">
            <a:schemeClr val="accent4"/>
          </a:effectRef>
          <a:fontRef idx="minor"/>
        </p:style>
        <p:txBody>
          <a:bodyPr lIns="90000" tIns="720" rIns="90000" bIns="720" anchor="t">
            <a:noAutofit/>
          </a:bodyPr>
          <a:lstStyle/>
          <a:p>
            <a:pPr>
              <a:lnSpc>
                <a:spcPct val="100000"/>
              </a:lnSpc>
              <a:buNone/>
            </a:pPr>
            <a:endParaRPr lang="fr-FR" sz="1800" b="0" strike="noStrike" spc="-1">
              <a:solidFill>
                <a:srgbClr val="000000"/>
              </a:solidFill>
              <a:latin typeface="Calibri"/>
              <a:ea typeface="DejaVu Sans"/>
            </a:endParaRPr>
          </a:p>
        </p:txBody>
      </p:sp>
      <p:sp>
        <p:nvSpPr>
          <p:cNvPr id="356" name="Connecteur droit avec flèche 27"/>
          <p:cNvSpPr/>
          <p:nvPr/>
        </p:nvSpPr>
        <p:spPr>
          <a:xfrm>
            <a:off x="372960" y="3773520"/>
            <a:ext cx="304200" cy="360"/>
          </a:xfrm>
          <a:custGeom>
            <a:avLst/>
            <a:gdLst/>
            <a:ahLst/>
            <a:cxnLst/>
            <a:rect l="l" t="t" r="r" b="b"/>
            <a:pathLst>
              <a:path w="21600" h="21600">
                <a:moveTo>
                  <a:pt x="0" y="0"/>
                </a:moveTo>
                <a:lnTo>
                  <a:pt x="21600" y="21600"/>
                </a:lnTo>
              </a:path>
            </a:pathLst>
          </a:custGeom>
          <a:noFill/>
          <a:ln>
            <a:solidFill>
              <a:srgbClr val="364C80"/>
            </a:solidFill>
            <a:tailEnd type="triangle" w="med" len="med"/>
          </a:ln>
          <a:effectLst>
            <a:outerShdw blurRad="39960" dist="23040" dir="5400000" rotWithShape="0">
              <a:srgbClr val="000000">
                <a:alpha val="35000"/>
              </a:srgbClr>
            </a:outerShdw>
          </a:effectLst>
        </p:spPr>
        <p:style>
          <a:lnRef idx="3">
            <a:schemeClr val="accent4"/>
          </a:lnRef>
          <a:fillRef idx="0">
            <a:schemeClr val="accent4"/>
          </a:fillRef>
          <a:effectRef idx="2">
            <a:schemeClr val="accent4"/>
          </a:effectRef>
          <a:fontRef idx="minor"/>
        </p:style>
        <p:txBody>
          <a:bodyPr lIns="90000" tIns="720" rIns="90000" bIns="720" anchor="t">
            <a:noAutofit/>
          </a:bodyPr>
          <a:lstStyle/>
          <a:p>
            <a:pPr>
              <a:lnSpc>
                <a:spcPct val="100000"/>
              </a:lnSpc>
              <a:buNone/>
            </a:pPr>
            <a:endParaRPr lang="fr-FR" sz="1800" b="0" strike="noStrike" spc="-1">
              <a:solidFill>
                <a:srgbClr val="000000"/>
              </a:solidFill>
              <a:latin typeface="Calibri"/>
              <a:ea typeface="DejaVu Sans"/>
            </a:endParaRPr>
          </a:p>
        </p:txBody>
      </p:sp>
      <p:pic>
        <p:nvPicPr>
          <p:cNvPr id="2" name="Image 1" descr="Une image contenant cercle, capture d’écran, Graphique, ligne&#10;&#10;Description générée automatiquement">
            <a:extLst>
              <a:ext uri="{FF2B5EF4-FFF2-40B4-BE49-F238E27FC236}">
                <a16:creationId xmlns:a16="http://schemas.microsoft.com/office/drawing/2014/main" id="{A6FE4138-81B9-C18A-C5FD-BFE906CD0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240" y="14684"/>
            <a:ext cx="1077052" cy="1077052"/>
          </a:xfrm>
          <a:prstGeom prst="rect">
            <a:avLst/>
          </a:prstGeom>
        </p:spPr>
      </p:pic>
      <p:sp>
        <p:nvSpPr>
          <p:cNvPr id="3" name="ZoneTexte 2">
            <a:extLst>
              <a:ext uri="{FF2B5EF4-FFF2-40B4-BE49-F238E27FC236}">
                <a16:creationId xmlns:a16="http://schemas.microsoft.com/office/drawing/2014/main" id="{F8E78077-60C8-5939-D9E1-EF7EF4C4C8CD}"/>
              </a:ext>
            </a:extLst>
          </p:cNvPr>
          <p:cNvSpPr txBox="1"/>
          <p:nvPr/>
        </p:nvSpPr>
        <p:spPr>
          <a:xfrm>
            <a:off x="6956121" y="4153866"/>
            <a:ext cx="1749197" cy="261610"/>
          </a:xfrm>
          <a:prstGeom prst="rect">
            <a:avLst/>
          </a:prstGeom>
          <a:noFill/>
        </p:spPr>
        <p:txBody>
          <a:bodyPr wrap="none" rtlCol="0">
            <a:spAutoFit/>
          </a:bodyPr>
          <a:lstStyle/>
          <a:p>
            <a:r>
              <a:rPr lang="fr-FR" sz="1100" dirty="0">
                <a:solidFill>
                  <a:schemeClr val="accent3"/>
                </a:solidFill>
                <a:latin typeface="Poppins Light" panose="00000400000000000000" pitchFamily="2" charset="0"/>
                <a:cs typeface="Poppins Light" panose="00000400000000000000" pitchFamily="2" charset="0"/>
              </a:rPr>
              <a:t>contact@maximilien.fr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p:cNvSpPr>
          <p:nvPr>
            <p:ph type="subTitle"/>
          </p:nvPr>
        </p:nvSpPr>
        <p:spPr>
          <a:xfrm>
            <a:off x="3111500" y="1446840"/>
            <a:ext cx="5573860" cy="2982240"/>
          </a:xfrm>
          <a:prstGeom prst="rect">
            <a:avLst/>
          </a:prstGeom>
          <a:noFill/>
          <a:ln w="0">
            <a:noFill/>
          </a:ln>
        </p:spPr>
        <p:txBody>
          <a:bodyPr lIns="0" tIns="0" rIns="0" bIns="0" anchor="ctr">
            <a:noAutofit/>
          </a:bodyPr>
          <a:lstStyle/>
          <a:p>
            <a:pPr marL="228600" indent="-228600">
              <a:lnSpc>
                <a:spcPct val="90000"/>
              </a:lnSpc>
              <a:spcBef>
                <a:spcPts val="1001"/>
              </a:spcBef>
              <a:buClr>
                <a:srgbClr val="212121"/>
              </a:buClr>
              <a:buFont typeface="Arial"/>
              <a:buChar char="•"/>
            </a:pP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Accompagnement sur le volet social et environnemental :</a:t>
            </a:r>
            <a:endParaRPr lang="fr-FR" sz="1400" b="0" strike="noStrike" spc="-1" dirty="0">
              <a:solidFill>
                <a:srgbClr val="000000"/>
              </a:solidFill>
              <a:latin typeface="Poppins Light" panose="00000400000000000000" pitchFamily="2" charset="0"/>
              <a:cs typeface="Poppins Light" panose="00000400000000000000" pitchFamily="2" charset="0"/>
            </a:endParaRPr>
          </a:p>
          <a:p>
            <a:pPr lvl="1">
              <a:lnSpc>
                <a:spcPct val="90000"/>
              </a:lnSpc>
              <a:spcBef>
                <a:spcPts val="499"/>
              </a:spcBef>
              <a:buClr>
                <a:srgbClr val="212121"/>
              </a:buClr>
              <a:buFont typeface="Wingdings" panose="05000000000000000000" pitchFamily="2" charset="2"/>
              <a:buChar char="Ø"/>
            </a:pPr>
            <a:r>
              <a:rPr lang="fr-FR" sz="1200" b="0" strike="noStrike" spc="-1" dirty="0">
                <a:solidFill>
                  <a:srgbClr val="212121"/>
                </a:solidFill>
                <a:latin typeface="Poppins Light" panose="00000400000000000000" pitchFamily="2" charset="0"/>
                <a:ea typeface="DejaVu Sans"/>
                <a:cs typeface="Poppins Light" panose="00000400000000000000" pitchFamily="2" charset="0"/>
              </a:rPr>
              <a:t>Ateliers thématiques</a:t>
            </a:r>
            <a:endParaRPr lang="fr-FR" sz="1200" b="0" strike="noStrike" spc="-1" dirty="0">
              <a:solidFill>
                <a:srgbClr val="000000"/>
              </a:solidFill>
              <a:latin typeface="Poppins Light" panose="00000400000000000000" pitchFamily="2" charset="0"/>
              <a:cs typeface="Poppins Light" panose="00000400000000000000" pitchFamily="2" charset="0"/>
            </a:endParaRPr>
          </a:p>
          <a:p>
            <a:pPr lvl="1">
              <a:lnSpc>
                <a:spcPct val="90000"/>
              </a:lnSpc>
              <a:spcBef>
                <a:spcPts val="499"/>
              </a:spcBef>
              <a:buClr>
                <a:srgbClr val="212121"/>
              </a:buClr>
              <a:buFont typeface="Wingdings" panose="05000000000000000000" pitchFamily="2" charset="2"/>
              <a:buChar char="Ø"/>
            </a:pPr>
            <a:r>
              <a:rPr lang="fr-FR" sz="1200" b="0" strike="noStrike" spc="-1" dirty="0">
                <a:solidFill>
                  <a:srgbClr val="212121"/>
                </a:solidFill>
                <a:latin typeface="Poppins Light" panose="00000400000000000000" pitchFamily="2" charset="0"/>
                <a:ea typeface="DejaVu Sans"/>
                <a:cs typeface="Poppins Light" panose="00000400000000000000" pitchFamily="2" charset="0"/>
              </a:rPr>
              <a:t>Parcours et cycles </a:t>
            </a:r>
            <a:endParaRPr lang="fr-FR" sz="1200" b="0" strike="noStrike" spc="-1" dirty="0">
              <a:solidFill>
                <a:srgbClr val="000000"/>
              </a:solidFill>
              <a:latin typeface="Poppins Light" panose="00000400000000000000" pitchFamily="2" charset="0"/>
              <a:cs typeface="Poppins Light" panose="00000400000000000000" pitchFamily="2" charset="0"/>
            </a:endParaRPr>
          </a:p>
          <a:p>
            <a:pPr lvl="1">
              <a:lnSpc>
                <a:spcPct val="90000"/>
              </a:lnSpc>
              <a:spcBef>
                <a:spcPts val="499"/>
              </a:spcBef>
              <a:buClr>
                <a:srgbClr val="212121"/>
              </a:buClr>
              <a:buFont typeface="Wingdings" panose="05000000000000000000" pitchFamily="2" charset="2"/>
              <a:buChar char="Ø"/>
            </a:pPr>
            <a:r>
              <a:rPr lang="fr-FR" sz="1200" b="0" strike="noStrike" spc="-1" dirty="0">
                <a:solidFill>
                  <a:srgbClr val="212121"/>
                </a:solidFill>
                <a:latin typeface="Poppins Light" panose="00000400000000000000" pitchFamily="2" charset="0"/>
                <a:ea typeface="DejaVu Sans"/>
                <a:cs typeface="Poppins Light" panose="00000400000000000000" pitchFamily="2" charset="0"/>
              </a:rPr>
              <a:t>Conseils via </a:t>
            </a:r>
            <a:r>
              <a:rPr lang="fr-FR" sz="1200" spc="-1" dirty="0">
                <a:solidFill>
                  <a:srgbClr val="212121"/>
                </a:solidFill>
                <a:latin typeface="Poppins Light" panose="00000400000000000000" pitchFamily="2" charset="0"/>
                <a:ea typeface="DejaVu Sans"/>
                <a:cs typeface="Poppins Light" panose="00000400000000000000" pitchFamily="2" charset="0"/>
              </a:rPr>
              <a:t>le </a:t>
            </a:r>
            <a:r>
              <a:rPr lang="fr-FR" sz="1200" spc="-1" dirty="0">
                <a:solidFill>
                  <a:srgbClr val="212121"/>
                </a:solidFill>
                <a:latin typeface="Poppins Light" panose="00000400000000000000" pitchFamily="2" charset="0"/>
                <a:ea typeface="DejaVu Sans"/>
                <a:cs typeface="Poppins Light" panose="00000400000000000000" pitchFamily="2" charset="0"/>
                <a:hlinkClick r:id="rId2"/>
              </a:rPr>
              <a:t>Guichet régional des clauses sociales </a:t>
            </a:r>
            <a:r>
              <a:rPr lang="fr-FR" sz="1200" spc="-1" dirty="0">
                <a:solidFill>
                  <a:srgbClr val="212121"/>
                </a:solidFill>
                <a:latin typeface="Poppins Light" panose="00000400000000000000" pitchFamily="2" charset="0"/>
                <a:ea typeface="DejaVu Sans"/>
                <a:cs typeface="Poppins Light" panose="00000400000000000000" pitchFamily="2" charset="0"/>
              </a:rPr>
              <a:t>et le </a:t>
            </a:r>
            <a:r>
              <a:rPr lang="fr-FR" sz="1200" spc="-1" dirty="0">
                <a:solidFill>
                  <a:srgbClr val="212121"/>
                </a:solidFill>
                <a:latin typeface="Poppins Light" panose="00000400000000000000" pitchFamily="2" charset="0"/>
                <a:ea typeface="DejaVu Sans"/>
                <a:cs typeface="Poppins Light" panose="00000400000000000000" pitchFamily="2" charset="0"/>
                <a:hlinkClick r:id="rId3"/>
              </a:rPr>
              <a:t>Guichet vert</a:t>
            </a:r>
            <a:endParaRPr lang="fr-FR" sz="1200" b="0" strike="noStrike" spc="-1" dirty="0">
              <a:solidFill>
                <a:srgbClr val="212121"/>
              </a:solidFill>
              <a:latin typeface="Poppins Light" panose="00000400000000000000" pitchFamily="2" charset="0"/>
              <a:ea typeface="DejaVu Sans"/>
              <a:cs typeface="Poppins Light" panose="00000400000000000000" pitchFamily="2" charset="0"/>
            </a:endParaRPr>
          </a:p>
          <a:p>
            <a:pPr marL="457200" lvl="1" indent="0">
              <a:lnSpc>
                <a:spcPct val="90000"/>
              </a:lnSpc>
              <a:spcBef>
                <a:spcPts val="499"/>
              </a:spcBef>
              <a:buClr>
                <a:srgbClr val="212121"/>
              </a:buClr>
              <a:buNone/>
            </a:pPr>
            <a:endParaRPr lang="fr-FR" sz="1100" b="0" strike="noStrike" spc="-1" dirty="0">
              <a:solidFill>
                <a:srgbClr val="000000"/>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Arial"/>
              <a:buChar char="•"/>
            </a:pP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Pour tous les acheteurs publics franciliens</a:t>
            </a:r>
            <a:endParaRPr lang="fr-FR" sz="1400" b="0" strike="noStrike" spc="-1" dirty="0">
              <a:solidFill>
                <a:srgbClr val="000000"/>
              </a:solidFill>
              <a:latin typeface="Poppins Light" panose="00000400000000000000" pitchFamily="2" charset="0"/>
              <a:cs typeface="Poppins Light" panose="00000400000000000000" pitchFamily="2" charset="0"/>
            </a:endParaRPr>
          </a:p>
          <a:p>
            <a:pPr>
              <a:spcBef>
                <a:spcPts val="1001"/>
              </a:spcBef>
              <a:buClr>
                <a:srgbClr val="212121"/>
              </a:buClr>
              <a:buFont typeface="Arial"/>
              <a:buChar char="•"/>
            </a:pP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Ressources et informations sur le </a:t>
            </a:r>
            <a:r>
              <a:rPr lang="fr-FR" sz="1400" b="0" strike="noStrike" spc="-1" dirty="0">
                <a:solidFill>
                  <a:srgbClr val="212121"/>
                </a:solidFill>
                <a:latin typeface="Poppins Light" panose="00000400000000000000" pitchFamily="2" charset="0"/>
                <a:ea typeface="DejaVu Sans"/>
                <a:cs typeface="Poppins Light" panose="00000400000000000000" pitchFamily="2" charset="0"/>
                <a:hlinkClick r:id="rId4"/>
              </a:rPr>
              <a:t>site internet</a:t>
            </a: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 </a:t>
            </a:r>
            <a:r>
              <a:rPr lang="fr-FR" sz="1400" spc="-1" dirty="0">
                <a:solidFill>
                  <a:srgbClr val="212121"/>
                </a:solidFill>
                <a:latin typeface="Poppins Light" panose="00000400000000000000" pitchFamily="2" charset="0"/>
                <a:cs typeface="Poppins Light" panose="00000400000000000000" pitchFamily="2" charset="0"/>
              </a:rPr>
              <a:t>et sur la </a:t>
            </a:r>
            <a:r>
              <a:rPr lang="fr-FR" sz="1400" spc="-1" dirty="0">
                <a:solidFill>
                  <a:srgbClr val="212121"/>
                </a:solidFill>
                <a:latin typeface="Poppins Light" panose="00000400000000000000" pitchFamily="2" charset="0"/>
                <a:cs typeface="Poppins Light" panose="00000400000000000000" pitchFamily="2" charset="0"/>
                <a:hlinkClick r:id="rId5"/>
              </a:rPr>
              <a:t>page YouTube</a:t>
            </a:r>
            <a:r>
              <a:rPr lang="fr-FR" sz="1400" spc="-1" dirty="0">
                <a:solidFill>
                  <a:srgbClr val="212121"/>
                </a:solidFill>
                <a:latin typeface="Poppins Light" panose="00000400000000000000" pitchFamily="2" charset="0"/>
                <a:cs typeface="Poppins Light" panose="00000400000000000000" pitchFamily="2" charset="0"/>
              </a:rPr>
              <a:t> </a:t>
            </a: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du GIP Maximilien</a:t>
            </a:r>
            <a:endParaRPr lang="fr-FR" sz="1400" b="0" strike="noStrike" spc="-1" dirty="0">
              <a:solidFill>
                <a:srgbClr val="000000"/>
              </a:solidFill>
              <a:latin typeface="Poppins Light" panose="00000400000000000000" pitchFamily="2" charset="0"/>
              <a:cs typeface="Poppins Light" panose="00000400000000000000" pitchFamily="2" charset="0"/>
            </a:endParaRPr>
          </a:p>
          <a:p>
            <a:pPr marL="228600" indent="-228600">
              <a:lnSpc>
                <a:spcPct val="90000"/>
              </a:lnSpc>
              <a:spcBef>
                <a:spcPts val="1001"/>
              </a:spcBef>
              <a:buClr>
                <a:srgbClr val="212121"/>
              </a:buClr>
              <a:buFont typeface="Arial"/>
              <a:buChar char="•"/>
            </a:pP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Espace d’échange sur </a:t>
            </a:r>
            <a:r>
              <a:rPr lang="fr-FR" sz="1400" b="0" strike="noStrike" spc="-1" dirty="0">
                <a:solidFill>
                  <a:srgbClr val="212121"/>
                </a:solidFill>
                <a:latin typeface="Poppins Light" panose="00000400000000000000" pitchFamily="2" charset="0"/>
                <a:ea typeface="DejaVu Sans"/>
                <a:cs typeface="Poppins Light" panose="00000400000000000000" pitchFamily="2" charset="0"/>
                <a:hlinkClick r:id="rId6"/>
              </a:rPr>
              <a:t>la plateforme </a:t>
            </a:r>
            <a:r>
              <a:rPr lang="fr-FR" sz="1400" b="0" strike="noStrike" spc="-1" dirty="0" err="1">
                <a:solidFill>
                  <a:srgbClr val="212121"/>
                </a:solidFill>
                <a:latin typeface="Poppins Light" panose="00000400000000000000" pitchFamily="2" charset="0"/>
                <a:ea typeface="DejaVu Sans"/>
                <a:cs typeface="Poppins Light" panose="00000400000000000000" pitchFamily="2" charset="0"/>
                <a:hlinkClick r:id="rId6"/>
              </a:rPr>
              <a:t>Rapidd</a:t>
            </a: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 réservé aux acheteurs publics franciliens</a:t>
            </a:r>
          </a:p>
          <a:p>
            <a:pPr marL="228600" indent="-228600">
              <a:lnSpc>
                <a:spcPct val="90000"/>
              </a:lnSpc>
              <a:spcBef>
                <a:spcPts val="1001"/>
              </a:spcBef>
              <a:buClr>
                <a:srgbClr val="212121"/>
              </a:buClr>
              <a:buFont typeface="Arial"/>
              <a:buChar char="•"/>
            </a:pPr>
            <a:r>
              <a:rPr lang="fr-FR" sz="1400" spc="-1" dirty="0">
                <a:solidFill>
                  <a:srgbClr val="212121"/>
                </a:solidFill>
                <a:latin typeface="Poppins Light" panose="00000400000000000000" pitchFamily="2" charset="0"/>
                <a:ea typeface="DejaVu Sans"/>
                <a:cs typeface="Poppins Light" panose="00000400000000000000" pitchFamily="2" charset="0"/>
              </a:rPr>
              <a:t>Une </a:t>
            </a:r>
            <a:r>
              <a:rPr lang="fr-FR" sz="1400" b="0" strike="noStrike" spc="-1" dirty="0">
                <a:solidFill>
                  <a:srgbClr val="212121"/>
                </a:solidFill>
                <a:latin typeface="Poppins Light" panose="00000400000000000000" pitchFamily="2" charset="0"/>
                <a:ea typeface="DejaVu Sans"/>
                <a:cs typeface="Poppins Light" panose="00000400000000000000" pitchFamily="2" charset="0"/>
                <a:hlinkClick r:id="rId7"/>
              </a:rPr>
              <a:t>lettre d’information</a:t>
            </a:r>
            <a:r>
              <a:rPr lang="fr-FR" sz="1400" b="0" strike="noStrike" spc="-1" dirty="0">
                <a:solidFill>
                  <a:srgbClr val="212121"/>
                </a:solidFill>
                <a:latin typeface="Poppins Light" panose="00000400000000000000" pitchFamily="2" charset="0"/>
                <a:ea typeface="DejaVu Sans"/>
                <a:cs typeface="Poppins Light" panose="00000400000000000000" pitchFamily="2" charset="0"/>
              </a:rPr>
              <a:t> trimestrielle</a:t>
            </a:r>
            <a:endParaRPr lang="fr-FR" sz="1400" b="0" strike="noStrike" spc="-1" dirty="0">
              <a:solidFill>
                <a:srgbClr val="000000"/>
              </a:solidFill>
              <a:latin typeface="Poppins Light" panose="00000400000000000000" pitchFamily="2" charset="0"/>
              <a:cs typeface="Poppins Light" panose="00000400000000000000" pitchFamily="2" charset="0"/>
            </a:endParaRPr>
          </a:p>
        </p:txBody>
      </p:sp>
      <p:sp>
        <p:nvSpPr>
          <p:cNvPr id="358" name="PlaceHolder 2"/>
          <p:cNvSpPr>
            <a:spLocks noGrp="1"/>
          </p:cNvSpPr>
          <p:nvPr>
            <p:ph type="title"/>
          </p:nvPr>
        </p:nvSpPr>
        <p:spPr>
          <a:xfrm>
            <a:off x="457200" y="205200"/>
            <a:ext cx="8228160" cy="857520"/>
          </a:xfrm>
          <a:prstGeom prst="rect">
            <a:avLst/>
          </a:prstGeom>
          <a:noFill/>
          <a:ln w="0">
            <a:noFill/>
          </a:ln>
        </p:spPr>
        <p:txBody>
          <a:bodyPr lIns="0" tIns="91440" rIns="0" bIns="91440" anchor="t">
            <a:noAutofit/>
          </a:bodyPr>
          <a:lstStyle/>
          <a:p>
            <a:pPr>
              <a:lnSpc>
                <a:spcPct val="100000"/>
              </a:lnSpc>
              <a:buNone/>
            </a:pPr>
            <a:r>
              <a:rPr lang="fr-FR" sz="2800" b="0" strike="noStrike" spc="-1">
                <a:solidFill>
                  <a:schemeClr val="accent4"/>
                </a:solidFill>
                <a:latin typeface="Quicksand"/>
                <a:ea typeface="Quicksand"/>
              </a:rPr>
              <a:t>Le réseau francilien des achats responsables</a:t>
            </a:r>
            <a:endParaRPr lang="fr-FR" sz="2800" b="0" strike="noStrike" spc="-1">
              <a:solidFill>
                <a:srgbClr val="000000"/>
              </a:solidFill>
              <a:latin typeface="Calibri"/>
            </a:endParaRPr>
          </a:p>
        </p:txBody>
      </p:sp>
      <p:pic>
        <p:nvPicPr>
          <p:cNvPr id="359" name="Image 5" descr="Une image contenant Graphique, graphisme, capture d’écran, Police&#10;&#10;Description générée automatiquement"/>
          <p:cNvPicPr/>
          <p:nvPr/>
        </p:nvPicPr>
        <p:blipFill>
          <a:blip r:embed="rId8"/>
          <a:stretch/>
        </p:blipFill>
        <p:spPr>
          <a:xfrm>
            <a:off x="785880" y="1254960"/>
            <a:ext cx="1755360" cy="1058040"/>
          </a:xfrm>
          <a:prstGeom prst="rect">
            <a:avLst/>
          </a:prstGeom>
          <a:ln w="0">
            <a:noFill/>
          </a:ln>
        </p:spPr>
      </p:pic>
      <p:pic>
        <p:nvPicPr>
          <p:cNvPr id="360" name="Image 7" descr="Une image contenant texte, Police, Graphique, graphisme&#10;&#10;Description générée automatiquement"/>
          <p:cNvPicPr/>
          <p:nvPr/>
        </p:nvPicPr>
        <p:blipFill>
          <a:blip r:embed="rId9"/>
          <a:stretch/>
        </p:blipFill>
        <p:spPr>
          <a:xfrm>
            <a:off x="1227960" y="3829320"/>
            <a:ext cx="1199520" cy="1199520"/>
          </a:xfrm>
          <a:prstGeom prst="rect">
            <a:avLst/>
          </a:prstGeom>
          <a:ln w="0">
            <a:noFill/>
          </a:ln>
        </p:spPr>
      </p:pic>
      <p:pic>
        <p:nvPicPr>
          <p:cNvPr id="361" name="Image 9" descr="Une image contenant texte, Police, Graphique, logo&#10;&#10;Description générée automatiquement"/>
          <p:cNvPicPr/>
          <p:nvPr/>
        </p:nvPicPr>
        <p:blipFill>
          <a:blip r:embed="rId10"/>
          <a:stretch/>
        </p:blipFill>
        <p:spPr>
          <a:xfrm>
            <a:off x="931320" y="2361600"/>
            <a:ext cx="1792800" cy="1419120"/>
          </a:xfrm>
          <a:prstGeom prst="rect">
            <a:avLst/>
          </a:prstGeom>
          <a:ln w="0">
            <a:noFill/>
          </a:ln>
        </p:spPr>
      </p:pic>
      <p:pic>
        <p:nvPicPr>
          <p:cNvPr id="2" name="Image 1" descr="Une image contenant cercle, capture d’écran, Graphique, ligne&#10;&#10;Description générée automatiquement">
            <a:extLst>
              <a:ext uri="{FF2B5EF4-FFF2-40B4-BE49-F238E27FC236}">
                <a16:creationId xmlns:a16="http://schemas.microsoft.com/office/drawing/2014/main" id="{96F29CED-283A-9419-CD12-28546940F7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95240" y="14684"/>
            <a:ext cx="1077052" cy="1077052"/>
          </a:xfrm>
          <a:prstGeom prst="rect">
            <a:avLst/>
          </a:prstGeom>
        </p:spPr>
      </p:pic>
      <p:sp>
        <p:nvSpPr>
          <p:cNvPr id="3" name="ZoneTexte 2">
            <a:extLst>
              <a:ext uri="{FF2B5EF4-FFF2-40B4-BE49-F238E27FC236}">
                <a16:creationId xmlns:a16="http://schemas.microsoft.com/office/drawing/2014/main" id="{929DC51B-2B9C-0605-E1B1-853367A42350}"/>
              </a:ext>
            </a:extLst>
          </p:cNvPr>
          <p:cNvSpPr txBox="1"/>
          <p:nvPr/>
        </p:nvSpPr>
        <p:spPr>
          <a:xfrm>
            <a:off x="7041441" y="4467695"/>
            <a:ext cx="1749197" cy="261610"/>
          </a:xfrm>
          <a:prstGeom prst="rect">
            <a:avLst/>
          </a:prstGeom>
          <a:noFill/>
        </p:spPr>
        <p:txBody>
          <a:bodyPr wrap="none" rtlCol="0">
            <a:spAutoFit/>
          </a:bodyPr>
          <a:lstStyle/>
          <a:p>
            <a:r>
              <a:rPr lang="fr-FR" sz="1100" dirty="0">
                <a:solidFill>
                  <a:schemeClr val="accent3"/>
                </a:solidFill>
                <a:latin typeface="Poppins Light" panose="00000400000000000000" pitchFamily="2" charset="0"/>
                <a:cs typeface="Poppins Light" panose="00000400000000000000" pitchFamily="2" charset="0"/>
              </a:rPr>
              <a:t>contact@maximilien.fr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05200"/>
            <a:ext cx="8228160" cy="857520"/>
          </a:xfrm>
          <a:prstGeom prst="rect">
            <a:avLst/>
          </a:prstGeom>
          <a:noFill/>
          <a:ln w="0">
            <a:noFill/>
          </a:ln>
        </p:spPr>
        <p:txBody>
          <a:bodyPr lIns="0" tIns="91440" rIns="0" bIns="91440" anchor="t">
            <a:noAutofit/>
          </a:bodyPr>
          <a:lstStyle/>
          <a:p>
            <a:pPr>
              <a:lnSpc>
                <a:spcPct val="100000"/>
              </a:lnSpc>
              <a:buNone/>
            </a:pPr>
            <a:r>
              <a:rPr lang="fr-FR" sz="2800" b="0" strike="noStrike" spc="-1">
                <a:solidFill>
                  <a:schemeClr val="accent4"/>
                </a:solidFill>
                <a:latin typeface="Quicksand"/>
                <a:ea typeface="Quicksand"/>
              </a:rPr>
              <a:t>Mission achats circulaires</a:t>
            </a:r>
            <a:endParaRPr lang="fr-FR" sz="2800" b="0" strike="noStrike" spc="-1">
              <a:solidFill>
                <a:srgbClr val="000000"/>
              </a:solidFill>
              <a:latin typeface="Calibri"/>
            </a:endParaRPr>
          </a:p>
        </p:txBody>
      </p:sp>
      <p:sp>
        <p:nvSpPr>
          <p:cNvPr id="363" name="ZoneTexte 4"/>
          <p:cNvSpPr/>
          <p:nvPr/>
        </p:nvSpPr>
        <p:spPr>
          <a:xfrm>
            <a:off x="1046821" y="1429995"/>
            <a:ext cx="728910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200" b="0" strike="noStrike" spc="-1" dirty="0">
                <a:solidFill>
                  <a:schemeClr val="accent2"/>
                </a:solidFill>
                <a:latin typeface="Poppins Light" panose="00000400000000000000" pitchFamily="2" charset="0"/>
                <a:ea typeface="DejaVu Sans"/>
                <a:cs typeface="Poppins Light" panose="00000400000000000000" pitchFamily="2" charset="0"/>
              </a:rPr>
              <a:t>Faire de l'Île-de-France un territoire exemplaire en matière d’achats responsables en mettant en œuvre un programme qui réponde aux besoins des acteurs de la commande publique.</a:t>
            </a:r>
            <a:endParaRPr lang="fr-FR" sz="1200" b="0" strike="noStrike" spc="-1" dirty="0">
              <a:solidFill>
                <a:schemeClr val="accent2"/>
              </a:solidFill>
              <a:latin typeface="Poppins Light" panose="00000400000000000000" pitchFamily="2" charset="0"/>
              <a:cs typeface="Poppins Light" panose="00000400000000000000" pitchFamily="2" charset="0"/>
            </a:endParaRPr>
          </a:p>
        </p:txBody>
      </p:sp>
      <p:pic>
        <p:nvPicPr>
          <p:cNvPr id="365" name="Image 6"/>
          <p:cNvPicPr/>
          <p:nvPr/>
        </p:nvPicPr>
        <p:blipFill rotWithShape="1">
          <a:blip r:embed="rId3"/>
          <a:srcRect l="2085" t="-2418" r="-2085" b="53563"/>
          <a:stretch/>
        </p:blipFill>
        <p:spPr>
          <a:xfrm>
            <a:off x="1941032" y="1970426"/>
            <a:ext cx="5007935" cy="1840761"/>
          </a:xfrm>
          <a:prstGeom prst="rect">
            <a:avLst/>
          </a:prstGeom>
          <a:ln w="0">
            <a:noFill/>
          </a:ln>
        </p:spPr>
      </p:pic>
      <p:pic>
        <p:nvPicPr>
          <p:cNvPr id="2" name="Image 1" descr="Une image contenant cercle, capture d’écran, Graphique, ligne&#10;&#10;Description générée automatiquement">
            <a:extLst>
              <a:ext uri="{FF2B5EF4-FFF2-40B4-BE49-F238E27FC236}">
                <a16:creationId xmlns:a16="http://schemas.microsoft.com/office/drawing/2014/main" id="{38DBCBF1-E478-5E44-ED1E-4D9CEAD45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240" y="14684"/>
            <a:ext cx="1077052" cy="1077052"/>
          </a:xfrm>
          <a:prstGeom prst="rect">
            <a:avLst/>
          </a:prstGeom>
        </p:spPr>
      </p:pic>
      <p:pic>
        <p:nvPicPr>
          <p:cNvPr id="4" name="Image 3" descr="Une image contenant texte, Graphique, Police, graphisme&#10;&#10;Description générée automatiquement">
            <a:extLst>
              <a:ext uri="{FF2B5EF4-FFF2-40B4-BE49-F238E27FC236}">
                <a16:creationId xmlns:a16="http://schemas.microsoft.com/office/drawing/2014/main" id="{58EF73FD-BBF1-1FA3-038C-5FA7FAB917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027" y="50743"/>
            <a:ext cx="1504993" cy="1329531"/>
          </a:xfrm>
          <a:prstGeom prst="rect">
            <a:avLst/>
          </a:prstGeom>
        </p:spPr>
      </p:pic>
      <p:pic>
        <p:nvPicPr>
          <p:cNvPr id="6" name="Image 5" descr="Une image contenant texte, Police, capture d’écran&#10;&#10;Description générée automatiquement">
            <a:extLst>
              <a:ext uri="{FF2B5EF4-FFF2-40B4-BE49-F238E27FC236}">
                <a16:creationId xmlns:a16="http://schemas.microsoft.com/office/drawing/2014/main" id="{56233D4B-2F91-88C9-0519-23063125BA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9128" y="4503530"/>
            <a:ext cx="2586379" cy="485801"/>
          </a:xfrm>
          <a:prstGeom prst="rect">
            <a:avLst/>
          </a:prstGeom>
        </p:spPr>
      </p:pic>
      <p:pic>
        <p:nvPicPr>
          <p:cNvPr id="8" name="Image 7" descr="Une image contenant cercle, Graphique, Bleu électrique, logo&#10;&#10;Description générée automatiquement">
            <a:extLst>
              <a:ext uri="{FF2B5EF4-FFF2-40B4-BE49-F238E27FC236}">
                <a16:creationId xmlns:a16="http://schemas.microsoft.com/office/drawing/2014/main" id="{9B906535-3E14-059D-BBE6-08C385E1C0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7512" y="4386307"/>
            <a:ext cx="1520097" cy="606422"/>
          </a:xfrm>
          <a:prstGeom prst="rect">
            <a:avLst/>
          </a:prstGeom>
        </p:spPr>
      </p:pic>
      <p:pic>
        <p:nvPicPr>
          <p:cNvPr id="10" name="Image 9" descr="Une image contenant texte, Police, logo, Marque&#10;&#10;Description générée automatiquement">
            <a:extLst>
              <a:ext uri="{FF2B5EF4-FFF2-40B4-BE49-F238E27FC236}">
                <a16:creationId xmlns:a16="http://schemas.microsoft.com/office/drawing/2014/main" id="{24FE2B7A-72B0-E745-1B67-A254D18677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803" y="4382909"/>
            <a:ext cx="1135222" cy="606422"/>
          </a:xfrm>
          <a:prstGeom prst="rect">
            <a:avLst/>
          </a:prstGeom>
        </p:spPr>
      </p:pic>
      <p:pic>
        <p:nvPicPr>
          <p:cNvPr id="12" name="Image 11" descr="Une image contenant Police, logo, Graphique, symbole&#10;&#10;Description générée automatiquement">
            <a:extLst>
              <a:ext uri="{FF2B5EF4-FFF2-40B4-BE49-F238E27FC236}">
                <a16:creationId xmlns:a16="http://schemas.microsoft.com/office/drawing/2014/main" id="{5CC1DA98-BBDF-02FF-A516-FD3FD9269A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2044" y="4522235"/>
            <a:ext cx="1173632" cy="386876"/>
          </a:xfrm>
          <a:prstGeom prst="rect">
            <a:avLst/>
          </a:prstGeom>
        </p:spPr>
      </p:pic>
      <p:sp>
        <p:nvSpPr>
          <p:cNvPr id="13" name="ZoneTexte 4">
            <a:extLst>
              <a:ext uri="{FF2B5EF4-FFF2-40B4-BE49-F238E27FC236}">
                <a16:creationId xmlns:a16="http://schemas.microsoft.com/office/drawing/2014/main" id="{314888A1-09BA-D5EC-F14B-F4EE2126950D}"/>
              </a:ext>
            </a:extLst>
          </p:cNvPr>
          <p:cNvSpPr/>
          <p:nvPr/>
        </p:nvSpPr>
        <p:spPr>
          <a:xfrm>
            <a:off x="265814" y="4166470"/>
            <a:ext cx="7289104" cy="2755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200" b="0" strike="noStrike" spc="-1" dirty="0">
                <a:solidFill>
                  <a:schemeClr val="accent2"/>
                </a:solidFill>
                <a:latin typeface="Poppins Light" panose="00000400000000000000" pitchFamily="2" charset="0"/>
                <a:ea typeface="DejaVu Sans"/>
                <a:cs typeface="Poppins Light" panose="00000400000000000000" pitchFamily="2" charset="0"/>
              </a:rPr>
              <a:t>Programme soutenu et financé par : </a:t>
            </a:r>
            <a:endParaRPr lang="fr-FR" sz="1200" b="0" strike="noStrike" spc="-1" dirty="0">
              <a:solidFill>
                <a:schemeClr val="accent2"/>
              </a:solidFill>
              <a:latin typeface="Poppins Light" panose="00000400000000000000" pitchFamily="2" charset="0"/>
              <a:cs typeface="Poppins Light" panose="000004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title"/>
          </p:nvPr>
        </p:nvSpPr>
        <p:spPr>
          <a:xfrm>
            <a:off x="457200" y="205200"/>
            <a:ext cx="8228160" cy="857520"/>
          </a:xfrm>
          <a:prstGeom prst="rect">
            <a:avLst/>
          </a:prstGeom>
          <a:noFill/>
          <a:ln w="0">
            <a:noFill/>
          </a:ln>
        </p:spPr>
        <p:txBody>
          <a:bodyPr lIns="0" tIns="91440" rIns="0" bIns="91440" anchor="t">
            <a:noAutofit/>
          </a:bodyPr>
          <a:lstStyle/>
          <a:p>
            <a:pPr>
              <a:lnSpc>
                <a:spcPct val="100000"/>
              </a:lnSpc>
              <a:buNone/>
            </a:pPr>
            <a:r>
              <a:rPr lang="fr-FR" sz="2800" b="0" strike="noStrike" spc="-1">
                <a:solidFill>
                  <a:schemeClr val="accent4"/>
                </a:solidFill>
                <a:latin typeface="Quicksand"/>
                <a:ea typeface="Quicksand"/>
              </a:rPr>
              <a:t>Mission achats circulaires</a:t>
            </a:r>
            <a:endParaRPr lang="fr-FR" sz="2800" b="0" strike="noStrike" spc="-1">
              <a:solidFill>
                <a:srgbClr val="000000"/>
              </a:solidFill>
              <a:latin typeface="Calibri"/>
            </a:endParaRPr>
          </a:p>
        </p:txBody>
      </p:sp>
      <p:sp>
        <p:nvSpPr>
          <p:cNvPr id="367" name="Rectangle 4"/>
          <p:cNvSpPr/>
          <p:nvPr/>
        </p:nvSpPr>
        <p:spPr>
          <a:xfrm>
            <a:off x="315000" y="1200600"/>
            <a:ext cx="852660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1800" b="1" strike="noStrike" spc="-1" dirty="0">
                <a:solidFill>
                  <a:schemeClr val="accent4"/>
                </a:solidFill>
                <a:latin typeface="Arial"/>
                <a:ea typeface="DejaVu Sans"/>
                <a:hlinkClick r:id="rId2"/>
              </a:rPr>
              <a:t>Formation initiale</a:t>
            </a:r>
            <a:r>
              <a:rPr lang="fr-FR" sz="1800" b="1" strike="noStrike" spc="-1" dirty="0">
                <a:solidFill>
                  <a:schemeClr val="accent4"/>
                </a:solidFill>
                <a:latin typeface="Arial"/>
                <a:ea typeface="DejaVu Sans"/>
              </a:rPr>
              <a:t> à la commande publique Circulaire et Environnementale</a:t>
            </a:r>
            <a:endParaRPr lang="fr-FR" sz="1800" b="0" strike="noStrike" spc="-1" dirty="0">
              <a:solidFill>
                <a:srgbClr val="000000"/>
              </a:solidFill>
              <a:latin typeface="Calibri"/>
            </a:endParaRPr>
          </a:p>
        </p:txBody>
      </p:sp>
      <p:sp>
        <p:nvSpPr>
          <p:cNvPr id="368" name="Rectangle 5"/>
          <p:cNvSpPr/>
          <p:nvPr/>
        </p:nvSpPr>
        <p:spPr>
          <a:xfrm>
            <a:off x="1420200" y="2599200"/>
            <a:ext cx="51447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1800" b="1" strike="noStrike" spc="-1" dirty="0">
                <a:solidFill>
                  <a:schemeClr val="accent4"/>
                </a:solidFill>
                <a:latin typeface="Arial"/>
                <a:ea typeface="DejaVu Sans"/>
              </a:rPr>
              <a:t>4 </a:t>
            </a:r>
            <a:r>
              <a:rPr lang="fr-FR" sz="1800" b="1" strike="noStrike" spc="-1" dirty="0">
                <a:solidFill>
                  <a:schemeClr val="accent4"/>
                </a:solidFill>
                <a:latin typeface="Arial"/>
                <a:ea typeface="DejaVu Sans"/>
                <a:hlinkClick r:id="rId3"/>
              </a:rPr>
              <a:t>Parcours</a:t>
            </a:r>
            <a:r>
              <a:rPr lang="fr-FR" sz="1800" b="1" strike="noStrike" spc="-1" dirty="0">
                <a:solidFill>
                  <a:schemeClr val="accent4"/>
                </a:solidFill>
                <a:latin typeface="Arial"/>
                <a:ea typeface="DejaVu Sans"/>
              </a:rPr>
              <a:t> par familles d’achat prioritaires</a:t>
            </a:r>
            <a:endParaRPr lang="fr-FR" sz="1800" b="0" strike="noStrike" spc="-1" dirty="0">
              <a:solidFill>
                <a:srgbClr val="000000"/>
              </a:solidFill>
              <a:latin typeface="Calibri"/>
            </a:endParaRPr>
          </a:p>
        </p:txBody>
      </p:sp>
      <p:sp>
        <p:nvSpPr>
          <p:cNvPr id="369" name="Rectangle : coins arrondis 6"/>
          <p:cNvSpPr/>
          <p:nvPr/>
        </p:nvSpPr>
        <p:spPr>
          <a:xfrm>
            <a:off x="1101960" y="3256560"/>
            <a:ext cx="1411560" cy="522360"/>
          </a:xfrm>
          <a:prstGeom prst="roundRect">
            <a:avLst>
              <a:gd name="adj"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1200" b="1" strike="noStrike" spc="-1">
                <a:solidFill>
                  <a:srgbClr val="FFFFFF"/>
                </a:solidFill>
                <a:latin typeface="Arial"/>
                <a:ea typeface="DejaVu Sans"/>
              </a:rPr>
              <a:t>Bâtiment et travaux publics</a:t>
            </a:r>
            <a:endParaRPr lang="fr-FR" sz="1200" b="0" strike="noStrike" spc="-1">
              <a:solidFill>
                <a:srgbClr val="000000"/>
              </a:solidFill>
              <a:latin typeface="Calibri"/>
            </a:endParaRPr>
          </a:p>
        </p:txBody>
      </p:sp>
      <p:sp>
        <p:nvSpPr>
          <p:cNvPr id="370" name="Rectangle : coins arrondis 7"/>
          <p:cNvSpPr/>
          <p:nvPr/>
        </p:nvSpPr>
        <p:spPr>
          <a:xfrm>
            <a:off x="2901960" y="3247920"/>
            <a:ext cx="1392480" cy="539640"/>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1200" b="1" strike="noStrike" spc="-1">
                <a:solidFill>
                  <a:srgbClr val="FFFFFF"/>
                </a:solidFill>
                <a:latin typeface="Arial"/>
                <a:ea typeface="DejaVu Sans"/>
              </a:rPr>
              <a:t>Mobilier et fournitures de bureau</a:t>
            </a:r>
            <a:endParaRPr lang="fr-FR" sz="1200" b="0" strike="noStrike" spc="-1">
              <a:solidFill>
                <a:srgbClr val="000000"/>
              </a:solidFill>
              <a:latin typeface="Calibri"/>
            </a:endParaRPr>
          </a:p>
        </p:txBody>
      </p:sp>
      <p:sp>
        <p:nvSpPr>
          <p:cNvPr id="371" name="Rectangle : coins arrondis 8"/>
          <p:cNvSpPr/>
          <p:nvPr/>
        </p:nvSpPr>
        <p:spPr>
          <a:xfrm>
            <a:off x="4683240" y="3247920"/>
            <a:ext cx="1663920" cy="522360"/>
          </a:xfrm>
          <a:prstGeom prst="roundRect">
            <a:avLst>
              <a:gd name="adj"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1200" b="1" strike="noStrike" spc="-1">
                <a:solidFill>
                  <a:srgbClr val="FFFFFF"/>
                </a:solidFill>
                <a:latin typeface="Arial"/>
                <a:ea typeface="DejaVu Sans"/>
              </a:rPr>
              <a:t>Équipement électriques et électroniques</a:t>
            </a:r>
            <a:endParaRPr lang="fr-FR" sz="1200" b="0" strike="noStrike" spc="-1">
              <a:solidFill>
                <a:srgbClr val="000000"/>
              </a:solidFill>
              <a:latin typeface="Calibri"/>
            </a:endParaRPr>
          </a:p>
        </p:txBody>
      </p:sp>
      <p:sp>
        <p:nvSpPr>
          <p:cNvPr id="372" name="Rectangle : coins arrondis 9"/>
          <p:cNvSpPr/>
          <p:nvPr/>
        </p:nvSpPr>
        <p:spPr>
          <a:xfrm>
            <a:off x="6735600" y="3247920"/>
            <a:ext cx="1392480" cy="539640"/>
          </a:xfrm>
          <a:prstGeom prst="roundRect">
            <a:avLst>
              <a:gd name="adj"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1200" b="1" strike="noStrike" spc="-1">
                <a:solidFill>
                  <a:srgbClr val="FFFFFF"/>
                </a:solidFill>
                <a:latin typeface="Arial"/>
                <a:ea typeface="DejaVu Sans"/>
              </a:rPr>
              <a:t>Vêtements professionnels et EPI</a:t>
            </a:r>
            <a:endParaRPr lang="fr-FR" sz="1200" b="0" strike="noStrike" spc="-1">
              <a:solidFill>
                <a:srgbClr val="000000"/>
              </a:solidFill>
              <a:latin typeface="Calibri"/>
            </a:endParaRPr>
          </a:p>
        </p:txBody>
      </p:sp>
      <p:sp>
        <p:nvSpPr>
          <p:cNvPr id="373" name="ZoneTexte 10"/>
          <p:cNvSpPr/>
          <p:nvPr/>
        </p:nvSpPr>
        <p:spPr>
          <a:xfrm>
            <a:off x="749160" y="1655640"/>
            <a:ext cx="737928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400" b="0" strike="noStrike" spc="-1">
                <a:solidFill>
                  <a:srgbClr val="212121"/>
                </a:solidFill>
                <a:latin typeface="Wingdings"/>
                <a:ea typeface="DejaVu Sans"/>
              </a:rPr>
              <a:t></a:t>
            </a:r>
            <a:r>
              <a:rPr lang="fr-FR" sz="1400" b="0" strike="noStrike" spc="-1">
                <a:solidFill>
                  <a:srgbClr val="212121"/>
                </a:solidFill>
                <a:latin typeface="Arial"/>
                <a:ea typeface="DejaVu Sans"/>
              </a:rPr>
              <a:t> Acquérir des bases de connaissances solides sur la commande publique circulaire et environnementale et son écosystème</a:t>
            </a:r>
            <a:endParaRPr lang="fr-FR" sz="1400" b="0" strike="noStrike" spc="-1">
              <a:solidFill>
                <a:srgbClr val="000000"/>
              </a:solidFill>
              <a:latin typeface="Calibri"/>
            </a:endParaRPr>
          </a:p>
        </p:txBody>
      </p:sp>
      <p:sp>
        <p:nvSpPr>
          <p:cNvPr id="374" name="ZoneTexte 11"/>
          <p:cNvSpPr/>
          <p:nvPr/>
        </p:nvSpPr>
        <p:spPr>
          <a:xfrm>
            <a:off x="749160" y="3942720"/>
            <a:ext cx="699984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400" b="0" strike="noStrike" spc="-1">
                <a:solidFill>
                  <a:srgbClr val="212121"/>
                </a:solidFill>
                <a:latin typeface="Wingdings"/>
                <a:ea typeface="DejaVu Sans"/>
              </a:rPr>
              <a:t></a:t>
            </a:r>
            <a:r>
              <a:rPr lang="fr-FR" sz="1400" b="0" strike="noStrike" spc="-1">
                <a:solidFill>
                  <a:srgbClr val="212121"/>
                </a:solidFill>
                <a:latin typeface="Arial"/>
                <a:ea typeface="DejaVu Sans"/>
              </a:rPr>
              <a:t> Maîtriser les enjeux spécifiques à chaque segment d’achat et engager des actions </a:t>
            </a:r>
            <a:endParaRPr lang="fr-FR" sz="1400" b="0" strike="noStrike" spc="-1">
              <a:solidFill>
                <a:srgbClr val="000000"/>
              </a:solidFill>
              <a:latin typeface="Calibri"/>
            </a:endParaRPr>
          </a:p>
        </p:txBody>
      </p:sp>
      <p:pic>
        <p:nvPicPr>
          <p:cNvPr id="2" name="Image 1" descr="Une image contenant cercle, capture d’écran, Graphique, ligne&#10;&#10;Description générée automatiquement">
            <a:extLst>
              <a:ext uri="{FF2B5EF4-FFF2-40B4-BE49-F238E27FC236}">
                <a16:creationId xmlns:a16="http://schemas.microsoft.com/office/drawing/2014/main" id="{6AD8EA7A-7650-ACB0-246D-DFEAB0D56A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240" y="14684"/>
            <a:ext cx="1077052" cy="10770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05200"/>
            <a:ext cx="8228160" cy="857520"/>
          </a:xfrm>
          <a:prstGeom prst="rect">
            <a:avLst/>
          </a:prstGeom>
          <a:noFill/>
          <a:ln w="0">
            <a:noFill/>
          </a:ln>
        </p:spPr>
        <p:txBody>
          <a:bodyPr lIns="0" tIns="91440" rIns="0" bIns="91440" anchor="t">
            <a:noAutofit/>
          </a:bodyPr>
          <a:lstStyle/>
          <a:p>
            <a:pPr>
              <a:lnSpc>
                <a:spcPct val="100000"/>
              </a:lnSpc>
              <a:buNone/>
            </a:pPr>
            <a:r>
              <a:rPr lang="fr-FR" sz="2800" b="0" strike="noStrike" spc="-1">
                <a:solidFill>
                  <a:schemeClr val="accent4"/>
                </a:solidFill>
                <a:latin typeface="Quicksand"/>
                <a:ea typeface="Quicksand"/>
              </a:rPr>
              <a:t>Mission achats circulaires</a:t>
            </a:r>
            <a:endParaRPr lang="fr-FR" sz="2800" b="0" strike="noStrike" spc="-1">
              <a:solidFill>
                <a:srgbClr val="000000"/>
              </a:solidFill>
              <a:latin typeface="Calibri"/>
            </a:endParaRPr>
          </a:p>
        </p:txBody>
      </p:sp>
      <p:pic>
        <p:nvPicPr>
          <p:cNvPr id="3" name="Image 2">
            <a:extLst>
              <a:ext uri="{FF2B5EF4-FFF2-40B4-BE49-F238E27FC236}">
                <a16:creationId xmlns:a16="http://schemas.microsoft.com/office/drawing/2014/main" id="{67A2D16A-B19B-C451-CEF3-BC3501BB1BE2}"/>
              </a:ext>
            </a:extLst>
          </p:cNvPr>
          <p:cNvPicPr>
            <a:picLocks noChangeAspect="1"/>
          </p:cNvPicPr>
          <p:nvPr/>
        </p:nvPicPr>
        <p:blipFill>
          <a:blip r:embed="rId2"/>
          <a:stretch>
            <a:fillRect/>
          </a:stretch>
        </p:blipFill>
        <p:spPr>
          <a:xfrm>
            <a:off x="889000" y="1062720"/>
            <a:ext cx="6718866" cy="3433080"/>
          </a:xfrm>
          <a:prstGeom prst="rect">
            <a:avLst/>
          </a:prstGeom>
        </p:spPr>
      </p:pic>
    </p:spTree>
  </p:cSld>
  <p:clrMapOvr>
    <a:masterClrMapping/>
  </p:clrMapOvr>
</p:sld>
</file>

<file path=ppt/theme/theme1.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PCE">
  <a:themeElements>
    <a:clrScheme name="Simple Light">
      <a:dk1>
        <a:srgbClr val="212121"/>
      </a:dk1>
      <a:lt1>
        <a:srgbClr val="FFFFFF"/>
      </a:lt1>
      <a:dk2>
        <a:srgbClr val="FFFFFF"/>
      </a:dk2>
      <a:lt2>
        <a:srgbClr val="FFFFFF"/>
      </a:lt2>
      <a:accent1>
        <a:srgbClr val="6B2264"/>
      </a:accent1>
      <a:accent2>
        <a:srgbClr val="594294"/>
      </a:accent2>
      <a:accent3>
        <a:srgbClr val="007DBF"/>
      </a:accent3>
      <a:accent4>
        <a:srgbClr val="364C80"/>
      </a:accent4>
      <a:accent5>
        <a:srgbClr val="3DAE64"/>
      </a:accent5>
      <a:accent6>
        <a:srgbClr val="FFFFFF"/>
      </a:accent6>
      <a:hlink>
        <a:srgbClr val="3DAE64"/>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TotalTime>
  <Words>1995</Words>
  <Application>Microsoft Office PowerPoint</Application>
  <PresentationFormat>Affichage à l'écran (16:9)</PresentationFormat>
  <Paragraphs>394</Paragraphs>
  <Slides>43</Slides>
  <Notes>1</Notes>
  <HiddenSlides>0</HiddenSlides>
  <MMClips>0</MMClips>
  <ScaleCrop>false</ScaleCrop>
  <HeadingPairs>
    <vt:vector size="6" baseType="variant">
      <vt:variant>
        <vt:lpstr>Polices utilisées</vt:lpstr>
      </vt:variant>
      <vt:variant>
        <vt:i4>9</vt:i4>
      </vt:variant>
      <vt:variant>
        <vt:lpstr>Thème</vt:lpstr>
      </vt:variant>
      <vt:variant>
        <vt:i4>11</vt:i4>
      </vt:variant>
      <vt:variant>
        <vt:lpstr>Titres des diapositives</vt:lpstr>
      </vt:variant>
      <vt:variant>
        <vt:i4>43</vt:i4>
      </vt:variant>
    </vt:vector>
  </HeadingPairs>
  <TitlesOfParts>
    <vt:vector size="63" baseType="lpstr">
      <vt:lpstr>Arial</vt:lpstr>
      <vt:lpstr>Arial Black</vt:lpstr>
      <vt:lpstr>Calibri</vt:lpstr>
      <vt:lpstr>Calibri Light</vt:lpstr>
      <vt:lpstr>Poppins Light</vt:lpstr>
      <vt:lpstr>Poppins Light Bold</vt:lpstr>
      <vt:lpstr>Quicksand</vt:lpstr>
      <vt:lpstr>Symbol</vt:lpstr>
      <vt:lpstr>Wingdings</vt:lpstr>
      <vt:lpstr>MAPCE</vt:lpstr>
      <vt:lpstr>MAPCE</vt:lpstr>
      <vt:lpstr>MAPCE</vt:lpstr>
      <vt:lpstr>MAPCE</vt:lpstr>
      <vt:lpstr>MAPCE</vt:lpstr>
      <vt:lpstr>MAPCE</vt:lpstr>
      <vt:lpstr>MAPCE</vt:lpstr>
      <vt:lpstr>MAPCE</vt:lpstr>
      <vt:lpstr>1_Thème Office</vt:lpstr>
      <vt:lpstr>2_Thème Office</vt:lpstr>
      <vt:lpstr>3_Thème Office</vt:lpstr>
      <vt:lpstr>Boite à outils  Equipements électriques et électroniques</vt:lpstr>
      <vt:lpstr>Sommaire </vt:lpstr>
      <vt:lpstr>Mission achats circulaires</vt:lpstr>
      <vt:lpstr>Présentation PowerPoint</vt:lpstr>
      <vt:lpstr>Présentation PowerPoint</vt:lpstr>
      <vt:lpstr>Le réseau francilien des achats responsables</vt:lpstr>
      <vt:lpstr>Mission achats circulaires</vt:lpstr>
      <vt:lpstr>Mission achats circulaires</vt:lpstr>
      <vt:lpstr>Mission achats circulaires</vt:lpstr>
      <vt:lpstr>Charte d’engagement </vt:lpstr>
      <vt:lpstr>Charte d’engagement</vt:lpstr>
      <vt:lpstr>Charte d’engagement</vt:lpstr>
      <vt:lpstr>Retour sur le parcours EEE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Boîte à outils EEE</vt:lpstr>
      <vt:lpstr>Le parcours EEE</vt:lpstr>
      <vt:lpstr>Présentation PowerPoint</vt:lpstr>
      <vt:lpstr>Présentation PowerPoint</vt:lpstr>
      <vt:lpstr>Présentation PowerPoint</vt:lpstr>
      <vt:lpstr>Présentation PowerPoint</vt:lpstr>
      <vt:lpstr>Présentation PowerPoint</vt:lpstr>
      <vt:lpstr>Merci !  S’inscrire au prochain parcours : https://tinyurl.com/gipmapce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dc:title>
  <dc:subject/>
  <dc:creator>LoVidal</dc:creator>
  <dc:description/>
  <cp:lastModifiedBy>Anaelle Mazin</cp:lastModifiedBy>
  <cp:revision>33</cp:revision>
  <dcterms:modified xsi:type="dcterms:W3CDTF">2023-10-20T10:37:22Z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vt:i4>
  </property>
  <property fmtid="{D5CDD505-2E9C-101B-9397-08002B2CF9AE}" pid="3" name="PresentationFormat">
    <vt:lpwstr>Affichage à l'écran (16:9)</vt:lpwstr>
  </property>
  <property fmtid="{D5CDD505-2E9C-101B-9397-08002B2CF9AE}" pid="4" name="Slides">
    <vt:i4>20</vt:i4>
  </property>
</Properties>
</file>