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_rels/presentation.xml.rels" ContentType="application/vnd.openxmlformats-package.relationships+xml"/>
  <Override PartName="/ppt/media/image19.png" ContentType="image/png"/>
  <Override PartName="/ppt/media/image18.png" ContentType="image/png"/>
  <Override PartName="/ppt/media/image3.png" ContentType="image/png"/>
  <Override PartName="/ppt/media/image2.png" ContentType="image/png"/>
  <Override PartName="/ppt/media/image22.png" ContentType="image/png"/>
  <Override PartName="/ppt/media/image7.png" ContentType="image/png"/>
  <Override PartName="/ppt/media/image23.png" ContentType="image/png"/>
  <Override PartName="/ppt/media/image8.png" ContentType="image/png"/>
  <Override PartName="/ppt/media/image4.png" ContentType="image/png"/>
  <Override PartName="/ppt/media/image24.png" ContentType="image/png"/>
  <Override PartName="/ppt/media/image9.png" ContentType="image/png"/>
  <Override PartName="/ppt/media/image10.png" ContentType="image/png"/>
  <Override PartName="/ppt/media/image1.png" ContentType="image/png"/>
  <Override PartName="/ppt/media/image13.jpeg" ContentType="image/jpeg"/>
  <Override PartName="/ppt/media/image11.png" ContentType="image/png"/>
  <Override PartName="/ppt/media/image12.png" ContentType="image/png"/>
  <Override PartName="/ppt/media/image21.png" ContentType="image/png"/>
  <Override PartName="/ppt/media/image6.png" ContentType="image/png"/>
  <Override PartName="/ppt/media/image14.jpeg" ContentType="image/jpeg"/>
  <Override PartName="/ppt/media/image20.png" ContentType="image/png"/>
  <Override PartName="/ppt/media/image5.png" ContentType="image/png"/>
  <Override PartName="/ppt/media/image15.jpeg" ContentType="image/jpeg"/>
  <Override PartName="/ppt/media/image16.png" ContentType="image/png"/>
  <Override PartName="/ppt/media/image17.png" ContentType="image/png"/>
  <Override PartName="/ppt/presProps.xml" ContentType="application/vnd.openxmlformats-officedocument.presentationml.presProps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0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11.xml.rels" ContentType="application/vnd.openxmlformats-package.relationships+xml"/>
  <Override PartName="/ppt/slides/_rels/slide18.xml.rels" ContentType="application/vnd.openxmlformats-package.relationships+xml"/>
  <Override PartName="/ppt/slides/_rels/slide12.xml.rels" ContentType="application/vnd.openxmlformats-package.relationships+xml"/>
  <Override PartName="/ppt/slides/_rels/slide19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5.xml.rels" ContentType="application/vnd.openxmlformats-package.relationships+xml"/>
  <Override PartName="/ppt/slides/_rels/slide20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2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_rels/slideLayout15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1.xml.rels" ContentType="application/vnd.openxmlformats-package.relationships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6.xml" ContentType="application/vnd.openxmlformats-officedocument.presentationml.slideLayout+xml"/>
  <Override PartName="/ppt/presentation.xml" ContentType="application/vnd.openxmlformats-officedocument.presentationml.presentation.main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</p:sldIdLst>
  <p:sldSz cx="9144000" cy="51435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23" Type="http://schemas.openxmlformats.org/officeDocument/2006/relationships/slide" Target="slides/slide14.xml"/><Relationship Id="rId24" Type="http://schemas.openxmlformats.org/officeDocument/2006/relationships/slide" Target="slides/slide15.xml"/><Relationship Id="rId25" Type="http://schemas.openxmlformats.org/officeDocument/2006/relationships/slide" Target="slides/slide16.xml"/><Relationship Id="rId26" Type="http://schemas.openxmlformats.org/officeDocument/2006/relationships/slide" Target="slides/slide17.xml"/><Relationship Id="rId27" Type="http://schemas.openxmlformats.org/officeDocument/2006/relationships/slide" Target="slides/slide18.xml"/><Relationship Id="rId28" Type="http://schemas.openxmlformats.org/officeDocument/2006/relationships/slide" Target="slides/slide19.xml"/><Relationship Id="rId29" Type="http://schemas.openxmlformats.org/officeDocument/2006/relationships/slide" Target="slides/slide20.xml"/><Relationship Id="rId3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5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9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0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1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2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8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2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6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3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4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8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9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0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1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7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1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5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8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2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3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6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7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8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9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0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7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1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5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8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2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3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6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7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8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9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0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7.xml"/><Relationship Id="rId6" Type="http://schemas.openxmlformats.org/officeDocument/2006/relationships/slideLayout" Target="../slideLayouts/slideLayout88.xml"/><Relationship Id="rId7" Type="http://schemas.openxmlformats.org/officeDocument/2006/relationships/slideLayout" Target="../slideLayouts/slideLayout89.xml"/><Relationship Id="rId8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9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6b226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Google Shape;11;p2"/>
          <p:cNvSpPr/>
          <p:nvPr/>
        </p:nvSpPr>
        <p:spPr>
          <a:xfrm>
            <a:off x="0" y="3294000"/>
            <a:ext cx="9142560" cy="1875960"/>
          </a:xfrm>
          <a:prstGeom prst="rect">
            <a:avLst/>
          </a:prstGeom>
          <a:solidFill>
            <a:schemeClr val="accent6"/>
          </a:solidFill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1400" spc="-1" strike="noStrike">
              <a:solidFill>
                <a:schemeClr val="accent3"/>
              </a:solidFill>
              <a:latin typeface="Arial"/>
              <a:ea typeface="Arial"/>
            </a:endParaRPr>
          </a:p>
        </p:txBody>
      </p:sp>
      <p:pic>
        <p:nvPicPr>
          <p:cNvPr id="1" name="Google Shape;12;p2" descr=""/>
          <p:cNvPicPr/>
          <p:nvPr/>
        </p:nvPicPr>
        <p:blipFill>
          <a:blip r:embed="rId2"/>
          <a:stretch/>
        </p:blipFill>
        <p:spPr>
          <a:xfrm>
            <a:off x="98640" y="73440"/>
            <a:ext cx="1094400" cy="1096920"/>
          </a:xfrm>
          <a:prstGeom prst="rect">
            <a:avLst/>
          </a:prstGeom>
          <a:ln w="0">
            <a:noFill/>
          </a:ln>
        </p:spPr>
      </p:pic>
      <p:sp>
        <p:nvSpPr>
          <p:cNvPr id="2" name="Google Shape;13;p2"/>
          <p:cNvSpPr/>
          <p:nvPr/>
        </p:nvSpPr>
        <p:spPr>
          <a:xfrm>
            <a:off x="3998880" y="3097440"/>
            <a:ext cx="34830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720" bIns="720" anchor="t">
            <a:noAutofit/>
          </a:bodyPr>
          <a:p>
            <a:pPr>
              <a:lnSpc>
                <a:spcPct val="100000"/>
              </a:lnSpc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Calibri"/>
              </a:rPr>
              <a:t>Cliquez pour éditer le format du texte-titre</a:t>
            </a: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Second niveau de plan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Troisième niveau de plan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59429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6;p8"/>
          <p:cNvSpPr/>
          <p:nvPr/>
        </p:nvSpPr>
        <p:spPr>
          <a:xfrm>
            <a:off x="572760" y="410040"/>
            <a:ext cx="8879040" cy="4892760"/>
          </a:xfrm>
          <a:prstGeom prst="rect">
            <a:avLst/>
          </a:prstGeom>
          <a:noFill/>
          <a:ln w="1905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1400" spc="-1" strike="noStrike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42" name="Google Shape;59;p8"/>
          <p:cNvSpPr/>
          <p:nvPr/>
        </p:nvSpPr>
        <p:spPr>
          <a:xfrm>
            <a:off x="5220360" y="-10800"/>
            <a:ext cx="3979440" cy="5153040"/>
          </a:xfrm>
          <a:prstGeom prst="rect">
            <a:avLst/>
          </a:prstGeom>
          <a:solidFill>
            <a:schemeClr val="accent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1400" spc="-1" strike="noStrike">
              <a:solidFill>
                <a:srgbClr val="000000"/>
              </a:solidFill>
              <a:latin typeface="Arial"/>
              <a:ea typeface="Arial"/>
            </a:endParaRPr>
          </a:p>
        </p:txBody>
      </p:sp>
      <p:pic>
        <p:nvPicPr>
          <p:cNvPr id="43" name="Google Shape;61;p8" descr=""/>
          <p:cNvPicPr/>
          <p:nvPr/>
        </p:nvPicPr>
        <p:blipFill>
          <a:blip r:embed="rId2"/>
          <a:stretch/>
        </p:blipFill>
        <p:spPr>
          <a:xfrm rot="5671200">
            <a:off x="-942840" y="2510280"/>
            <a:ext cx="2292480" cy="691920"/>
          </a:xfrm>
          <a:prstGeom prst="rect">
            <a:avLst/>
          </a:prstGeom>
          <a:ln w="0">
            <a:noFill/>
          </a:ln>
        </p:spPr>
      </p:pic>
      <p:sp>
        <p:nvSpPr>
          <p:cNvPr id="44" name="Google Shape;62;p8"/>
          <p:cNvSpPr/>
          <p:nvPr/>
        </p:nvSpPr>
        <p:spPr>
          <a:xfrm>
            <a:off x="819360" y="1171800"/>
            <a:ext cx="6458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720" bIns="720" anchor="t">
            <a:noAutofit/>
          </a:bodyPr>
          <a:p>
            <a:pPr>
              <a:lnSpc>
                <a:spcPct val="100000"/>
              </a:lnSpc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Calibri"/>
              </a:rPr>
              <a:t>Cliquez pour éditer le format du texte-titre</a:t>
            </a: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Second niveau de plan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Troisième niveau de plan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15;p3"/>
          <p:cNvSpPr/>
          <p:nvPr/>
        </p:nvSpPr>
        <p:spPr>
          <a:xfrm>
            <a:off x="-185760" y="-195120"/>
            <a:ext cx="4582800" cy="5509440"/>
          </a:xfrm>
          <a:prstGeom prst="rect">
            <a:avLst/>
          </a:prstGeom>
          <a:solidFill>
            <a:srgbClr val="007db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1400" spc="-1" strike="noStrike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84" name="Google Shape;19;p3"/>
          <p:cNvSpPr/>
          <p:nvPr/>
        </p:nvSpPr>
        <p:spPr>
          <a:xfrm>
            <a:off x="321840" y="743040"/>
            <a:ext cx="8498880" cy="3656160"/>
          </a:xfrm>
          <a:prstGeom prst="rect">
            <a:avLst/>
          </a:prstGeom>
          <a:noFill/>
          <a:ln w="19050">
            <a:solidFill>
              <a:srgbClr val="21212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1400" spc="-1" strike="noStrike">
              <a:solidFill>
                <a:srgbClr val="000000"/>
              </a:solidFill>
              <a:latin typeface="Quicksand"/>
              <a:ea typeface="Quicksand"/>
            </a:endParaRPr>
          </a:p>
        </p:txBody>
      </p:sp>
      <p:pic>
        <p:nvPicPr>
          <p:cNvPr id="85" name="Google Shape;20;p3" descr=""/>
          <p:cNvPicPr/>
          <p:nvPr/>
        </p:nvPicPr>
        <p:blipFill>
          <a:blip r:embed="rId2"/>
          <a:stretch/>
        </p:blipFill>
        <p:spPr>
          <a:xfrm>
            <a:off x="7521480" y="-371880"/>
            <a:ext cx="1446120" cy="1449720"/>
          </a:xfrm>
          <a:prstGeom prst="rect">
            <a:avLst/>
          </a:prstGeom>
          <a:ln w="0">
            <a:noFill/>
          </a:ln>
        </p:spPr>
      </p:pic>
      <p:sp>
        <p:nvSpPr>
          <p:cNvPr id="86" name="Google Shape;21;p3"/>
          <p:cNvSpPr/>
          <p:nvPr/>
        </p:nvSpPr>
        <p:spPr>
          <a:xfrm>
            <a:off x="7272720" y="2921040"/>
            <a:ext cx="6458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007db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720" bIns="720" anchor="t">
            <a:noAutofit/>
          </a:bodyPr>
          <a:p>
            <a:pPr>
              <a:lnSpc>
                <a:spcPct val="100000"/>
              </a:lnSpc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Calibri"/>
              </a:rPr>
              <a:t>Cliquez pour éditer le format du texte-titre</a:t>
            </a: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Second niveau de plan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Troisième niveau de plan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52;p21"/>
          <p:cNvSpPr/>
          <p:nvPr/>
        </p:nvSpPr>
        <p:spPr>
          <a:xfrm>
            <a:off x="0" y="0"/>
            <a:ext cx="239040" cy="5142240"/>
          </a:xfrm>
          <a:prstGeom prst="rect">
            <a:avLst/>
          </a:prstGeom>
          <a:solidFill>
            <a:srgbClr val="324b8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1400" spc="-1" strike="noStrike">
              <a:solidFill>
                <a:srgbClr val="324b84"/>
              </a:solidFill>
              <a:latin typeface="Arial"/>
              <a:ea typeface="Arial"/>
            </a:endParaRPr>
          </a:p>
        </p:txBody>
      </p:sp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Calibri"/>
              </a:rPr>
              <a:t>Cliquez pour éditer le format du texte-titre</a:t>
            </a: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Second niveau de plan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Troisième niveau de plan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52;p21"/>
          <p:cNvSpPr/>
          <p:nvPr/>
        </p:nvSpPr>
        <p:spPr>
          <a:xfrm>
            <a:off x="0" y="0"/>
            <a:ext cx="239040" cy="5142240"/>
          </a:xfrm>
          <a:prstGeom prst="rect">
            <a:avLst/>
          </a:prstGeom>
          <a:solidFill>
            <a:srgbClr val="324b8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1400" spc="-1" strike="noStrike">
              <a:solidFill>
                <a:srgbClr val="324b84"/>
              </a:solidFill>
              <a:latin typeface="Arial"/>
              <a:ea typeface="Arial"/>
            </a:endParaRPr>
          </a:p>
        </p:txBody>
      </p:sp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Cliquez pour éditer le format du texte-titre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Second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Cinquième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Sixième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Septième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152;p21"/>
          <p:cNvSpPr/>
          <p:nvPr/>
        </p:nvSpPr>
        <p:spPr>
          <a:xfrm>
            <a:off x="0" y="0"/>
            <a:ext cx="239040" cy="5142240"/>
          </a:xfrm>
          <a:prstGeom prst="rect">
            <a:avLst/>
          </a:prstGeom>
          <a:solidFill>
            <a:srgbClr val="324b8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1400" spc="-1" strike="noStrike">
              <a:solidFill>
                <a:srgbClr val="324b84"/>
              </a:solidFill>
              <a:latin typeface="Arial"/>
              <a:ea typeface="Arial"/>
            </a:endParaRPr>
          </a:p>
        </p:txBody>
      </p:sp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Calibri"/>
              </a:rPr>
              <a:t>Cliquez pour éditer le format du texte-titre</a:t>
            </a: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Second niveau de plan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Troisième niveau de plan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152;p21"/>
          <p:cNvSpPr/>
          <p:nvPr/>
        </p:nvSpPr>
        <p:spPr>
          <a:xfrm>
            <a:off x="0" y="0"/>
            <a:ext cx="239040" cy="5142240"/>
          </a:xfrm>
          <a:prstGeom prst="rect">
            <a:avLst/>
          </a:prstGeom>
          <a:solidFill>
            <a:srgbClr val="324b8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1400" spc="-1" strike="noStrike">
              <a:solidFill>
                <a:srgbClr val="324b84"/>
              </a:solidFill>
              <a:latin typeface="Arial"/>
              <a:ea typeface="Arial"/>
            </a:endParaRPr>
          </a:p>
        </p:txBody>
      </p:sp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Calibri"/>
              </a:rPr>
              <a:t>Cliquez pour éditer le format du texte-titre</a:t>
            </a: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Second niveau de plan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Troisième niveau de plan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6b226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146;p20"/>
          <p:cNvSpPr/>
          <p:nvPr/>
        </p:nvSpPr>
        <p:spPr>
          <a:xfrm>
            <a:off x="820800" y="600120"/>
            <a:ext cx="7500960" cy="3941640"/>
          </a:xfrm>
          <a:prstGeom prst="rect">
            <a:avLst/>
          </a:prstGeom>
          <a:noFill/>
          <a:ln w="1905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1400" spc="-1" strike="noStrike">
              <a:solidFill>
                <a:srgbClr val="000000"/>
              </a:solidFill>
              <a:latin typeface="Arial"/>
              <a:ea typeface="Arial"/>
            </a:endParaRPr>
          </a:p>
        </p:txBody>
      </p:sp>
      <p:pic>
        <p:nvPicPr>
          <p:cNvPr id="282" name="Google Shape;147;p20" descr=""/>
          <p:cNvPicPr/>
          <p:nvPr/>
        </p:nvPicPr>
        <p:blipFill>
          <a:blip r:embed="rId2"/>
          <a:stretch/>
        </p:blipFill>
        <p:spPr>
          <a:xfrm>
            <a:off x="3953520" y="2828160"/>
            <a:ext cx="1235520" cy="1238400"/>
          </a:xfrm>
          <a:prstGeom prst="rect">
            <a:avLst/>
          </a:prstGeom>
          <a:ln w="0">
            <a:noFill/>
          </a:ln>
        </p:spPr>
      </p:pic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Calibri"/>
              </a:rPr>
              <a:t>Cliquez pour éditer le format du texte-titre</a:t>
            </a: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Second niveau de plan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Troisième niveau de plan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7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7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7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7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7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7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7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slideLayout" Target="../slideLayouts/slideLayout3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3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jpeg"/><Relationship Id="rId4" Type="http://schemas.openxmlformats.org/officeDocument/2006/relationships/slideLayout" Target="../slideLayouts/slideLayout4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6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hyperlink" Target="https://www.maximilien.fr/achats-responsables/la-mapce/pr&#233;sentation%20de%20la%20mace/" TargetMode="External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6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6b226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3893400" y="1395000"/>
            <a:ext cx="4568400" cy="150696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4700" spc="-1" strike="noStrike">
                <a:solidFill>
                  <a:schemeClr val="accent6"/>
                </a:solidFill>
                <a:latin typeface="Quicksand"/>
                <a:ea typeface="Quicksand"/>
              </a:rPr>
              <a:t>Boites à outils BTP et Mobilier</a:t>
            </a:r>
            <a:endParaRPr b="0" lang="fr-FR" sz="4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2" name="PlaceHolder 2"/>
          <p:cNvSpPr>
            <a:spLocks noGrp="1"/>
          </p:cNvSpPr>
          <p:nvPr>
            <p:ph type="subTitle"/>
          </p:nvPr>
        </p:nvSpPr>
        <p:spPr>
          <a:xfrm>
            <a:off x="3893400" y="3544920"/>
            <a:ext cx="3827880" cy="24696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t">
            <a:noAutofit/>
          </a:bodyPr>
          <a:p>
            <a:pPr marL="228600" indent="-2286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" sz="1600" spc="-1" strike="noStrike">
                <a:solidFill>
                  <a:schemeClr val="dk1"/>
                </a:solidFill>
                <a:latin typeface="Quicksand"/>
                <a:ea typeface="Quicksand"/>
              </a:rPr>
              <a:t>Restitution parcours BTP et Mobilier</a:t>
            </a: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" sz="1600" spc="-1" strike="noStrike">
                <a:solidFill>
                  <a:schemeClr val="dk1"/>
                </a:solidFill>
                <a:latin typeface="Quicksand"/>
                <a:ea typeface="Quicksand"/>
              </a:rPr>
              <a:t>30 juin 2023</a:t>
            </a:r>
            <a:endParaRPr b="0" lang="fr-FR" sz="1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/>
          </p:cNvSpPr>
          <p:nvPr>
            <p:ph type="title"/>
          </p:nvPr>
        </p:nvSpPr>
        <p:spPr>
          <a:xfrm>
            <a:off x="4632480" y="2261160"/>
            <a:ext cx="3611160" cy="627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fr-FR" sz="3600" spc="-1" strike="noStrike">
                <a:solidFill>
                  <a:schemeClr val="accent3"/>
                </a:solidFill>
                <a:latin typeface="Quicksand"/>
                <a:ea typeface="Quicksand"/>
              </a:rPr>
              <a:t>Charte d’engagement</a:t>
            </a:r>
            <a:br>
              <a:rPr sz="3600"/>
            </a:br>
            <a:endParaRPr b="0" lang="fr-FR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8" name="PlaceHolder 2"/>
          <p:cNvSpPr>
            <a:spLocks noGrp="1"/>
          </p:cNvSpPr>
          <p:nvPr>
            <p:ph type="title"/>
          </p:nvPr>
        </p:nvSpPr>
        <p:spPr>
          <a:xfrm>
            <a:off x="998640" y="1886400"/>
            <a:ext cx="3056040" cy="1380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20300" spc="-1" strike="noStrike">
                <a:solidFill>
                  <a:schemeClr val="accent6"/>
                </a:solidFill>
                <a:latin typeface="Quicksand"/>
                <a:ea typeface="Quicksand"/>
              </a:rPr>
              <a:t>2</a:t>
            </a:r>
            <a:endParaRPr b="0" lang="fr-FR" sz="203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PlaceHolder 1"/>
          <p:cNvSpPr>
            <a:spLocks noGrp="1"/>
          </p:cNvSpPr>
          <p:nvPr>
            <p:ph type="title"/>
          </p:nvPr>
        </p:nvSpPr>
        <p:spPr>
          <a:xfrm>
            <a:off x="576000" y="495720"/>
            <a:ext cx="7716240" cy="1131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fr-FR" sz="2700" spc="-1" strike="noStrike">
                <a:solidFill>
                  <a:schemeClr val="accent4"/>
                </a:solidFill>
                <a:latin typeface="Quicksand"/>
                <a:ea typeface="Quicksand"/>
              </a:rPr>
              <a:t>Charte d’engagement</a:t>
            </a:r>
            <a:endParaRPr b="0" lang="fr-FR" sz="2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0" name="PlaceHolder 2"/>
          <p:cNvSpPr>
            <a:spLocks noGrp="1"/>
          </p:cNvSpPr>
          <p:nvPr>
            <p:ph type="subTitle"/>
          </p:nvPr>
        </p:nvSpPr>
        <p:spPr>
          <a:xfrm>
            <a:off x="4057560" y="1307160"/>
            <a:ext cx="4128480" cy="315864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rgbClr val="212121"/>
                </a:solidFill>
                <a:latin typeface="Arial"/>
                <a:ea typeface="DejaVu Sans"/>
              </a:rPr>
              <a:t>	</a:t>
            </a:r>
            <a:r>
              <a:rPr b="0" lang="fr-FR" sz="1800" spc="-1" strike="noStrike">
                <a:solidFill>
                  <a:srgbClr val="212121"/>
                </a:solidFill>
                <a:latin typeface="Arial"/>
                <a:ea typeface="DejaVu Sans"/>
              </a:rPr>
              <a:t>Charte rédigée par le cabinet SKOV Avocats pour le GIP Maximilien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rgbClr val="212121"/>
                </a:solidFill>
                <a:latin typeface="Arial"/>
                <a:ea typeface="DejaVu Sans"/>
              </a:rPr>
              <a:t>	</a:t>
            </a:r>
            <a:r>
              <a:rPr b="0" lang="fr-FR" sz="1800" spc="-1" strike="noStrike">
                <a:solidFill>
                  <a:srgbClr val="212121"/>
                </a:solidFill>
                <a:latin typeface="Arial"/>
                <a:ea typeface="DejaVu Sans"/>
              </a:rPr>
              <a:t>Permet aux acheteurs de s’engager dans l’économie circulaire et de progresser dans leur pratique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rgbClr val="212121"/>
                </a:solidFill>
                <a:latin typeface="Arial"/>
                <a:ea typeface="DejaVu Sans"/>
              </a:rPr>
              <a:t>	</a:t>
            </a:r>
            <a:r>
              <a:rPr b="0" lang="fr-FR" sz="1800" spc="-1" strike="noStrike">
                <a:solidFill>
                  <a:srgbClr val="212121"/>
                </a:solidFill>
                <a:latin typeface="Arial"/>
                <a:ea typeface="DejaVu Sans"/>
              </a:rPr>
              <a:t>Peut être librement téléchargée depuis le site du GIP Maximilien et utilisée en interne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81" name="Image 4" descr=""/>
          <p:cNvPicPr/>
          <p:nvPr/>
        </p:nvPicPr>
        <p:blipFill>
          <a:blip r:embed="rId1"/>
          <a:stretch/>
        </p:blipFill>
        <p:spPr>
          <a:xfrm>
            <a:off x="851040" y="1307160"/>
            <a:ext cx="2248560" cy="3158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576000" y="495720"/>
            <a:ext cx="7716240" cy="1131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fr-FR" sz="2700" spc="-1" strike="noStrike">
                <a:solidFill>
                  <a:schemeClr val="accent4"/>
                </a:solidFill>
                <a:latin typeface="Quicksand"/>
                <a:ea typeface="Quicksand"/>
              </a:rPr>
              <a:t>Charte d’engagement</a:t>
            </a:r>
            <a:endParaRPr b="0" lang="fr-FR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83" name="Image 2" descr=""/>
          <p:cNvPicPr/>
          <p:nvPr/>
        </p:nvPicPr>
        <p:blipFill>
          <a:blip r:embed="rId1"/>
          <a:stretch/>
        </p:blipFill>
        <p:spPr>
          <a:xfrm>
            <a:off x="313920" y="1878120"/>
            <a:ext cx="3093120" cy="1915560"/>
          </a:xfrm>
          <a:prstGeom prst="rect">
            <a:avLst/>
          </a:prstGeom>
          <a:ln w="0">
            <a:noFill/>
          </a:ln>
        </p:spPr>
      </p:pic>
      <p:sp>
        <p:nvSpPr>
          <p:cNvPr id="384" name="PlaceHolder 2"/>
          <p:cNvSpPr/>
          <p:nvPr/>
        </p:nvSpPr>
        <p:spPr>
          <a:xfrm>
            <a:off x="4057560" y="1307160"/>
            <a:ext cx="4128480" cy="315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91440" bIns="91440"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rgbClr val="212121"/>
                </a:solidFill>
                <a:latin typeface="Arial"/>
                <a:ea typeface="DejaVu Sans"/>
              </a:rPr>
              <a:t>	</a:t>
            </a:r>
            <a:r>
              <a:rPr b="0" lang="fr-FR" sz="1800" spc="-1" strike="noStrike">
                <a:solidFill>
                  <a:srgbClr val="212121"/>
                </a:solidFill>
                <a:latin typeface="Arial"/>
                <a:ea typeface="DejaVu Sans"/>
              </a:rPr>
              <a:t>La charte comporte :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212121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fr-FR" sz="1800" spc="-1" strike="noStrike">
                <a:solidFill>
                  <a:srgbClr val="212121"/>
                </a:solidFill>
                <a:latin typeface="Arial"/>
                <a:ea typeface="DejaVu Sans"/>
              </a:rPr>
              <a:t> </a:t>
            </a:r>
            <a:r>
              <a:rPr b="0" lang="fr-FR" sz="1800" spc="-1" strike="noStrike">
                <a:solidFill>
                  <a:srgbClr val="212121"/>
                </a:solidFill>
                <a:latin typeface="Arial"/>
                <a:ea typeface="DejaVu Sans"/>
              </a:rPr>
              <a:t>6 engagements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212121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fr-FR" sz="1800" spc="-1" strike="noStrike">
                <a:solidFill>
                  <a:srgbClr val="212121"/>
                </a:solidFill>
                <a:latin typeface="Arial"/>
                <a:ea typeface="DejaVu Sans"/>
              </a:rPr>
              <a:t>Des objectifs à atteindre (3 niveaux)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212121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fr-FR" sz="1800" spc="-1" strike="noStrike">
                <a:solidFill>
                  <a:srgbClr val="212121"/>
                </a:solidFill>
                <a:latin typeface="Arial"/>
                <a:ea typeface="DejaVu Sans"/>
              </a:rPr>
              <a:t>3 points de vigilance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212121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fr-FR" sz="1800" spc="-1" strike="noStrike">
                <a:solidFill>
                  <a:srgbClr val="212121"/>
                </a:solidFill>
                <a:latin typeface="Arial"/>
                <a:ea typeface="DejaVu Sans"/>
              </a:rPr>
              <a:t>Des éléments de suivi de la mise en œuvre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212121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fr-FR" sz="1800" spc="-1" strike="noStrike">
                <a:solidFill>
                  <a:srgbClr val="212121"/>
                </a:solidFill>
                <a:latin typeface="Arial"/>
                <a:ea typeface="DejaVu Sans"/>
              </a:rPr>
              <a:t>Un glossaire 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title"/>
          </p:nvPr>
        </p:nvSpPr>
        <p:spPr>
          <a:xfrm>
            <a:off x="4632480" y="2261160"/>
            <a:ext cx="3422160" cy="627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3600" spc="-1" strike="noStrike">
                <a:solidFill>
                  <a:schemeClr val="accent3"/>
                </a:solidFill>
                <a:latin typeface="Quicksand"/>
                <a:ea typeface="Quicksand"/>
              </a:rPr>
              <a:t>Boîte à outils BTP</a:t>
            </a:r>
            <a:endParaRPr b="0" lang="fr-FR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6" name="PlaceHolder 2"/>
          <p:cNvSpPr>
            <a:spLocks noGrp="1"/>
          </p:cNvSpPr>
          <p:nvPr>
            <p:ph type="title"/>
          </p:nvPr>
        </p:nvSpPr>
        <p:spPr>
          <a:xfrm>
            <a:off x="998640" y="1886400"/>
            <a:ext cx="3056040" cy="1380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20300" spc="-1" strike="noStrike">
                <a:solidFill>
                  <a:schemeClr val="accent6"/>
                </a:solidFill>
                <a:latin typeface="Quicksand"/>
                <a:ea typeface="Quicksand"/>
              </a:rPr>
              <a:t>3</a:t>
            </a:r>
            <a:endParaRPr b="0" lang="fr-FR" sz="203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title"/>
          </p:nvPr>
        </p:nvSpPr>
        <p:spPr>
          <a:xfrm>
            <a:off x="576000" y="495720"/>
            <a:ext cx="7716240" cy="1131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fr-FR" sz="2700" spc="-1" strike="noStrike">
                <a:solidFill>
                  <a:schemeClr val="accent4"/>
                </a:solidFill>
                <a:latin typeface="Quicksand"/>
                <a:ea typeface="Quicksand"/>
              </a:rPr>
              <a:t>Le parcours BTP</a:t>
            </a:r>
            <a:endParaRPr b="0" lang="fr-FR" sz="2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8" name="PlaceHolder 2"/>
          <p:cNvSpPr>
            <a:spLocks noGrp="1"/>
          </p:cNvSpPr>
          <p:nvPr>
            <p:ph type="subTitle"/>
          </p:nvPr>
        </p:nvSpPr>
        <p:spPr>
          <a:xfrm>
            <a:off x="4619520" y="902880"/>
            <a:ext cx="3803760" cy="408060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ctr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rgbClr val="212121"/>
                </a:solidFill>
                <a:latin typeface="Arial"/>
                <a:ea typeface="DejaVu Sans"/>
              </a:rPr>
              <a:t>Un parcours en 4 temps : 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212121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1800" spc="-1" strike="noStrike">
                <a:solidFill>
                  <a:srgbClr val="212121"/>
                </a:solidFill>
                <a:latin typeface="Arial"/>
                <a:ea typeface="DejaVu Sans"/>
              </a:rPr>
              <a:t>Une réunion de sensibilisation aux enjeux environnementaux des achats du BTP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212121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1800" spc="-1" strike="noStrike">
                <a:solidFill>
                  <a:srgbClr val="212121"/>
                </a:solidFill>
                <a:latin typeface="Arial"/>
                <a:ea typeface="DejaVu Sans"/>
              </a:rPr>
              <a:t>3 groupes de travail pour définir les besoins des acheteurs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2" marL="648000" indent="-216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fr-FR" sz="1800" spc="-1" strike="noStrike">
                <a:solidFill>
                  <a:srgbClr val="212121"/>
                </a:solidFill>
                <a:latin typeface="Arial"/>
                <a:ea typeface="DejaVu Sans"/>
              </a:rPr>
              <a:t>Création d’une boîte à outils spécifique par le groupement GME et le GIP Maximilien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89" name="Image 279" descr=""/>
          <p:cNvPicPr/>
          <p:nvPr/>
        </p:nvPicPr>
        <p:blipFill>
          <a:blip r:embed="rId1"/>
          <a:stretch/>
        </p:blipFill>
        <p:spPr>
          <a:xfrm>
            <a:off x="881280" y="1292400"/>
            <a:ext cx="2381400" cy="3386880"/>
          </a:xfrm>
          <a:prstGeom prst="rect">
            <a:avLst/>
          </a:prstGeom>
          <a:ln w="0">
            <a:noFill/>
          </a:ln>
        </p:spPr>
      </p:pic>
      <p:sp>
        <p:nvSpPr>
          <p:cNvPr id="390" name="Forme libre : forme 280"/>
          <p:cNvSpPr/>
          <p:nvPr/>
        </p:nvSpPr>
        <p:spPr>
          <a:xfrm>
            <a:off x="4526280" y="3934440"/>
            <a:ext cx="570960" cy="225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5400"/>
                </a:moveTo>
                <a:lnTo>
                  <a:pt x="16200" y="5400"/>
                </a:ln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lnTo>
                  <a:pt x="16200" y="16200"/>
                </a:lnTo>
                <a:lnTo>
                  <a:pt x="0" y="16200"/>
                </a:lnTo>
                <a:lnTo>
                  <a:pt x="2700" y="10800"/>
                </a:lnTo>
                <a:lnTo>
                  <a:pt x="0" y="5400"/>
                </a:lnTo>
                <a:close/>
              </a:path>
            </a:pathLst>
          </a:custGeom>
          <a:solidFill>
            <a:srgbClr val="2a6099"/>
          </a:solidFill>
          <a:ln w="0">
            <a:solidFill>
              <a:srgbClr val="361132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226080" bIns="226080" anchor="ctr">
            <a:noAutofit/>
          </a:bodyPr>
          <a:p>
            <a:pPr>
              <a:lnSpc>
                <a:spcPct val="100000"/>
              </a:lnSpc>
              <a:buNone/>
            </a:pPr>
            <a:endParaRPr b="0" lang="fr-FR" sz="1800" spc="-1" strike="noStrike">
              <a:solidFill>
                <a:srgbClr val="000000"/>
              </a:solidFill>
              <a:highlight>
                <a:srgbClr val="0a5394"/>
              </a:highlight>
              <a:latin typeface="Calibri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0"/>
          <p:cNvSpPr/>
          <p:nvPr/>
        </p:nvSpPr>
        <p:spPr>
          <a:xfrm>
            <a:off x="576000" y="495720"/>
            <a:ext cx="7716240" cy="11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fr-FR" sz="2700" spc="-1" strike="noStrike">
                <a:solidFill>
                  <a:schemeClr val="accent4"/>
                </a:solidFill>
                <a:latin typeface="Quicksand"/>
                <a:ea typeface="Quicksand"/>
              </a:rPr>
              <a:t>La boîte à outils BTP</a:t>
            </a:r>
            <a:endParaRPr b="0" lang="fr-FR" sz="2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2" name="PlaceHolder 11"/>
          <p:cNvSpPr/>
          <p:nvPr/>
        </p:nvSpPr>
        <p:spPr>
          <a:xfrm>
            <a:off x="4596840" y="2103120"/>
            <a:ext cx="3803760" cy="304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91440" bIns="91440" anchor="ctr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buNone/>
            </a:pPr>
            <a:r>
              <a:rPr b="0" lang="fr-FR" sz="1800" spc="-1" strike="noStrike">
                <a:solidFill>
                  <a:srgbClr val="212121"/>
                </a:solidFill>
                <a:latin typeface="Arial"/>
                <a:ea typeface="DejaVu Sans"/>
              </a:rPr>
              <a:t>Des outils conçus par et pour vous : 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212121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212121"/>
                </a:solidFill>
                <a:latin typeface="Arial"/>
                <a:ea typeface="DejaVu Sans"/>
              </a:rPr>
              <a:t>Informations sur la réglementation, les normes et les labels ; 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212121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212121"/>
                </a:solidFill>
                <a:latin typeface="Arial"/>
                <a:ea typeface="DejaVu Sans"/>
              </a:rPr>
              <a:t>Liste des acteurs dans le domaine du réemploi et la gestion des déchets ;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212121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212121"/>
                </a:solidFill>
                <a:latin typeface="Arial"/>
                <a:ea typeface="DejaVu Sans"/>
              </a:rPr>
              <a:t>Clausier, etc.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93" name="Image 283" descr=""/>
          <p:cNvPicPr/>
          <p:nvPr/>
        </p:nvPicPr>
        <p:blipFill>
          <a:blip r:embed="rId1"/>
          <a:stretch/>
        </p:blipFill>
        <p:spPr>
          <a:xfrm>
            <a:off x="581040" y="1334880"/>
            <a:ext cx="3717360" cy="3569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PlaceHolder 12"/>
          <p:cNvSpPr/>
          <p:nvPr/>
        </p:nvSpPr>
        <p:spPr>
          <a:xfrm>
            <a:off x="576000" y="495720"/>
            <a:ext cx="7716240" cy="11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fr-FR" sz="2700" spc="-1" strike="noStrike">
                <a:solidFill>
                  <a:schemeClr val="accent4"/>
                </a:solidFill>
                <a:latin typeface="Quicksand"/>
                <a:ea typeface="Quicksand"/>
              </a:rPr>
              <a:t>La boîte à outils BTP</a:t>
            </a:r>
            <a:endParaRPr b="0" lang="fr-FR" sz="2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5" name="PlaceHolder 13"/>
          <p:cNvSpPr/>
          <p:nvPr/>
        </p:nvSpPr>
        <p:spPr>
          <a:xfrm>
            <a:off x="4500000" y="2103120"/>
            <a:ext cx="3803760" cy="304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91440" bIns="91440" anchor="ctr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buNone/>
            </a:pPr>
            <a:r>
              <a:rPr b="0" lang="fr-FR" sz="1800" spc="-1" strike="noStrike">
                <a:solidFill>
                  <a:srgbClr val="212121"/>
                </a:solidFill>
                <a:latin typeface="Arial"/>
                <a:ea typeface="DejaVu Sans"/>
              </a:rPr>
              <a:t>Des ressources complémentaires : 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212121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212121"/>
                </a:solidFill>
                <a:latin typeface="Arial"/>
                <a:ea typeface="DejaVu Sans"/>
              </a:rPr>
              <a:t>Ressources sur la réglementation, les labels, les certifications ; 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212121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212121"/>
                </a:solidFill>
                <a:latin typeface="Arial"/>
                <a:ea typeface="DejaVu Sans"/>
              </a:rPr>
              <a:t>Liens vers des centres de ressources et boîtes à outils ;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212121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212121"/>
                </a:solidFill>
                <a:latin typeface="Arial"/>
                <a:ea typeface="DejaVu Sans"/>
              </a:rPr>
              <a:t>Ressources proposant des leviers d’actions ; 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212121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212121"/>
                </a:solidFill>
                <a:latin typeface="Arial"/>
                <a:ea typeface="DejaVu Sans"/>
              </a:rPr>
              <a:t>Retours d’expériences ; 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212121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212121"/>
                </a:solidFill>
                <a:latin typeface="Arial"/>
                <a:ea typeface="DejaVu Sans"/>
              </a:rPr>
              <a:t>DCE. 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96" name="Image 286" descr=""/>
          <p:cNvPicPr/>
          <p:nvPr/>
        </p:nvPicPr>
        <p:blipFill>
          <a:blip r:embed="rId1"/>
          <a:stretch/>
        </p:blipFill>
        <p:spPr>
          <a:xfrm>
            <a:off x="855360" y="1247040"/>
            <a:ext cx="2813760" cy="3748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PlaceHolder 14"/>
          <p:cNvSpPr/>
          <p:nvPr/>
        </p:nvSpPr>
        <p:spPr>
          <a:xfrm>
            <a:off x="576000" y="495720"/>
            <a:ext cx="7716240" cy="11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fr-FR" sz="2700" spc="-1" strike="noStrike">
                <a:solidFill>
                  <a:schemeClr val="accent4"/>
                </a:solidFill>
                <a:latin typeface="Quicksand"/>
                <a:ea typeface="Quicksand"/>
              </a:rPr>
              <a:t>La boîte à outils BTP</a:t>
            </a:r>
            <a:endParaRPr b="0" lang="fr-FR" sz="2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8" name="PlaceHolder 15"/>
          <p:cNvSpPr/>
          <p:nvPr/>
        </p:nvSpPr>
        <p:spPr>
          <a:xfrm>
            <a:off x="4477320" y="1234440"/>
            <a:ext cx="3803760" cy="390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91440" bIns="91440" anchor="ctr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buNone/>
            </a:pPr>
            <a:r>
              <a:rPr b="0" lang="fr-FR" sz="1800" spc="-1" strike="noStrike">
                <a:solidFill>
                  <a:srgbClr val="212121"/>
                </a:solidFill>
                <a:latin typeface="Arial"/>
                <a:ea typeface="DejaVu Sans"/>
              </a:rPr>
              <a:t>Une collaboration avec Ekopolis, association loi 1901 œuvrant dans les domaines de la construction et de l’aménagement. 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212121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212121"/>
                </a:solidFill>
                <a:latin typeface="Arial"/>
                <a:ea typeface="DejaVu Sans"/>
              </a:rPr>
              <a:t>Masterclass ; 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212121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212121"/>
                </a:solidFill>
                <a:latin typeface="Arial"/>
                <a:ea typeface="DejaVu Sans"/>
              </a:rPr>
              <a:t>Petits-déjeuners techniques ;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212121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212121"/>
                </a:solidFill>
                <a:latin typeface="Arial"/>
                <a:ea typeface="DejaVu Sans"/>
              </a:rPr>
              <a:t>Dossiers thématiques ; 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212121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212121"/>
                </a:solidFill>
                <a:latin typeface="Arial"/>
                <a:ea typeface="DejaVu Sans"/>
              </a:rPr>
              <a:t>Retours d’expériences ; 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212121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212121"/>
                </a:solidFill>
                <a:latin typeface="Arial"/>
                <a:ea typeface="DejaVu Sans"/>
              </a:rPr>
              <a:t>Centre de ressources.  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99" name="Image 289" descr=""/>
          <p:cNvPicPr/>
          <p:nvPr/>
        </p:nvPicPr>
        <p:blipFill>
          <a:blip r:embed="rId1"/>
          <a:stretch/>
        </p:blipFill>
        <p:spPr>
          <a:xfrm>
            <a:off x="757440" y="1268640"/>
            <a:ext cx="2721600" cy="3508920"/>
          </a:xfrm>
          <a:prstGeom prst="rect">
            <a:avLst/>
          </a:prstGeom>
          <a:ln w="0">
            <a:noFill/>
          </a:ln>
        </p:spPr>
      </p:pic>
      <p:pic>
        <p:nvPicPr>
          <p:cNvPr id="400" name="Image 290" descr=""/>
          <p:cNvPicPr/>
          <p:nvPr/>
        </p:nvPicPr>
        <p:blipFill>
          <a:blip r:embed="rId2"/>
          <a:stretch/>
        </p:blipFill>
        <p:spPr>
          <a:xfrm>
            <a:off x="5904720" y="173520"/>
            <a:ext cx="3238560" cy="780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PlaceHolder 16"/>
          <p:cNvSpPr/>
          <p:nvPr/>
        </p:nvSpPr>
        <p:spPr>
          <a:xfrm>
            <a:off x="576000" y="495720"/>
            <a:ext cx="7716240" cy="11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fr-FR" sz="2700" spc="-1" strike="noStrike">
                <a:solidFill>
                  <a:schemeClr val="accent4"/>
                </a:solidFill>
                <a:latin typeface="Quicksand"/>
                <a:ea typeface="Quicksand"/>
              </a:rPr>
              <a:t>Les autres missions du GIP Maximilien</a:t>
            </a:r>
            <a:endParaRPr b="0" lang="fr-FR" sz="2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2" name="PlaceHolder 17"/>
          <p:cNvSpPr/>
          <p:nvPr/>
        </p:nvSpPr>
        <p:spPr>
          <a:xfrm>
            <a:off x="4477320" y="1234440"/>
            <a:ext cx="3803760" cy="390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91440" bIns="91440" anchor="ctr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buNone/>
            </a:pPr>
            <a:r>
              <a:rPr b="0" lang="fr-FR" sz="1800" spc="-1" strike="noStrike">
                <a:solidFill>
                  <a:srgbClr val="212121"/>
                </a:solidFill>
                <a:latin typeface="Arial"/>
                <a:ea typeface="DejaVu Sans"/>
              </a:rPr>
              <a:t>Présentation des deux autres missions « achats responsables » du GIP Maximilien :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212121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212121"/>
                </a:solidFill>
                <a:latin typeface="Arial"/>
                <a:ea typeface="DejaVu Sans"/>
              </a:rPr>
              <a:t>Le Guichet vert        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100000"/>
              </a:lnSpc>
              <a:spcBef>
                <a:spcPts val="1001"/>
              </a:spcBef>
              <a:buClr>
                <a:srgbClr val="212121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212121"/>
                </a:solidFill>
                <a:latin typeface="Arial"/>
                <a:ea typeface="DejaVu Sans"/>
              </a:rPr>
              <a:t>        </a:t>
            </a:r>
            <a:r>
              <a:rPr b="0" lang="fr-FR" sz="1800" spc="-1" strike="noStrike">
                <a:solidFill>
                  <a:srgbClr val="212121"/>
                </a:solidFill>
                <a:latin typeface="Arial"/>
                <a:ea typeface="DejaVu Sans"/>
              </a:rPr>
              <a:t>Vous aider dans l’intégration de clauses environnementales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212121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212121"/>
                </a:solidFill>
                <a:latin typeface="Arial"/>
                <a:ea typeface="DejaVu Sans"/>
              </a:rPr>
              <a:t>La MACS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212121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212121"/>
                </a:solidFill>
                <a:latin typeface="Arial"/>
                <a:ea typeface="DejaVu Sans"/>
              </a:rPr>
              <a:t>         </a:t>
            </a:r>
            <a:r>
              <a:rPr b="0" lang="fr-FR" sz="1800" spc="-1" strike="noStrike">
                <a:solidFill>
                  <a:srgbClr val="212121"/>
                </a:solidFill>
                <a:latin typeface="Arial"/>
                <a:ea typeface="DejaVu Sans"/>
              </a:rPr>
              <a:t>Vous aider dans l’intégration de clauses sociales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03" name="Image 293" descr=""/>
          <p:cNvPicPr/>
          <p:nvPr/>
        </p:nvPicPr>
        <p:blipFill>
          <a:blip r:embed="rId1"/>
          <a:stretch/>
        </p:blipFill>
        <p:spPr>
          <a:xfrm>
            <a:off x="668520" y="1193040"/>
            <a:ext cx="2814120" cy="3642840"/>
          </a:xfrm>
          <a:prstGeom prst="rect">
            <a:avLst/>
          </a:prstGeom>
          <a:ln w="0">
            <a:noFill/>
          </a:ln>
        </p:spPr>
      </p:pic>
      <p:sp>
        <p:nvSpPr>
          <p:cNvPr id="404" name="Forme libre : forme 294"/>
          <p:cNvSpPr/>
          <p:nvPr/>
        </p:nvSpPr>
        <p:spPr>
          <a:xfrm>
            <a:off x="4602600" y="2873880"/>
            <a:ext cx="570960" cy="225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5400"/>
                </a:moveTo>
                <a:lnTo>
                  <a:pt x="16200" y="5400"/>
                </a:ln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lnTo>
                  <a:pt x="16200" y="16200"/>
                </a:lnTo>
                <a:lnTo>
                  <a:pt x="0" y="16200"/>
                </a:lnTo>
                <a:lnTo>
                  <a:pt x="2700" y="10800"/>
                </a:lnTo>
                <a:lnTo>
                  <a:pt x="0" y="5400"/>
                </a:lnTo>
                <a:close/>
              </a:path>
            </a:pathLst>
          </a:custGeom>
          <a:solidFill>
            <a:srgbClr val="2a6099"/>
          </a:solidFill>
          <a:ln w="0">
            <a:solidFill>
              <a:srgbClr val="361132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226080" bIns="226080" anchor="ctr">
            <a:noAutofit/>
          </a:bodyPr>
          <a:p>
            <a:pPr>
              <a:lnSpc>
                <a:spcPct val="100000"/>
              </a:lnSpc>
              <a:buNone/>
            </a:pPr>
            <a:endParaRPr b="0" lang="fr-FR" sz="1800" spc="-1" strike="noStrike">
              <a:solidFill>
                <a:srgbClr val="000000"/>
              </a:solidFill>
              <a:highlight>
                <a:srgbClr val="0a5394"/>
              </a:highlight>
              <a:latin typeface="Calibri"/>
              <a:ea typeface="DejaVu Sans"/>
            </a:endParaRPr>
          </a:p>
        </p:txBody>
      </p:sp>
      <p:sp>
        <p:nvSpPr>
          <p:cNvPr id="405" name="Forme libre : forme 295"/>
          <p:cNvSpPr/>
          <p:nvPr/>
        </p:nvSpPr>
        <p:spPr>
          <a:xfrm>
            <a:off x="4613760" y="4246200"/>
            <a:ext cx="570960" cy="225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5400"/>
                </a:moveTo>
                <a:lnTo>
                  <a:pt x="16200" y="5400"/>
                </a:ln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lnTo>
                  <a:pt x="16200" y="16200"/>
                </a:lnTo>
                <a:lnTo>
                  <a:pt x="0" y="16200"/>
                </a:lnTo>
                <a:lnTo>
                  <a:pt x="2700" y="10800"/>
                </a:lnTo>
                <a:lnTo>
                  <a:pt x="0" y="5400"/>
                </a:lnTo>
                <a:close/>
              </a:path>
            </a:pathLst>
          </a:custGeom>
          <a:solidFill>
            <a:srgbClr val="2a6099"/>
          </a:solidFill>
          <a:ln w="0">
            <a:solidFill>
              <a:srgbClr val="361132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226080" bIns="226080" anchor="ctr">
            <a:noAutofit/>
          </a:bodyPr>
          <a:p>
            <a:pPr>
              <a:lnSpc>
                <a:spcPct val="100000"/>
              </a:lnSpc>
              <a:buNone/>
            </a:pPr>
            <a:endParaRPr b="0" lang="fr-FR" sz="1800" spc="-1" strike="noStrike">
              <a:solidFill>
                <a:srgbClr val="000000"/>
              </a:solidFill>
              <a:highlight>
                <a:srgbClr val="0a5394"/>
              </a:highlight>
              <a:latin typeface="Calibri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PlaceHolder 1"/>
          <p:cNvSpPr>
            <a:spLocks noGrp="1"/>
          </p:cNvSpPr>
          <p:nvPr>
            <p:ph type="title"/>
          </p:nvPr>
        </p:nvSpPr>
        <p:spPr>
          <a:xfrm>
            <a:off x="4632480" y="2261160"/>
            <a:ext cx="3422160" cy="627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3600" spc="-1" strike="noStrike">
                <a:solidFill>
                  <a:schemeClr val="accent3"/>
                </a:solidFill>
                <a:latin typeface="Quicksand"/>
                <a:ea typeface="Quicksand"/>
              </a:rPr>
              <a:t>Boîte à outils Mobilier</a:t>
            </a:r>
            <a:endParaRPr b="0" lang="fr-FR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7" name="PlaceHolder 2"/>
          <p:cNvSpPr>
            <a:spLocks noGrp="1"/>
          </p:cNvSpPr>
          <p:nvPr>
            <p:ph type="title"/>
          </p:nvPr>
        </p:nvSpPr>
        <p:spPr>
          <a:xfrm>
            <a:off x="998640" y="1886400"/>
            <a:ext cx="3056040" cy="1380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20300" spc="-1" strike="noStrike">
                <a:solidFill>
                  <a:schemeClr val="accent6"/>
                </a:solidFill>
                <a:latin typeface="Quicksand"/>
                <a:ea typeface="Quicksand"/>
              </a:rPr>
              <a:t>4</a:t>
            </a:r>
            <a:endParaRPr b="0" lang="fr-FR" sz="203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713160" y="597600"/>
            <a:ext cx="5766840" cy="527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3000" spc="-1" strike="noStrike">
                <a:solidFill>
                  <a:schemeClr val="accent6"/>
                </a:solidFill>
                <a:latin typeface="Quicksand"/>
                <a:ea typeface="Quicksand"/>
              </a:rPr>
              <a:t>Sommaire </a:t>
            </a:r>
            <a:endParaRPr b="0" lang="fr-FR" sz="3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 type="title"/>
          </p:nvPr>
        </p:nvSpPr>
        <p:spPr>
          <a:xfrm>
            <a:off x="1613880" y="1459440"/>
            <a:ext cx="2956680" cy="32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800" spc="-1" strike="noStrike">
                <a:solidFill>
                  <a:schemeClr val="accent6"/>
                </a:solidFill>
                <a:latin typeface="Quicksand"/>
                <a:ea typeface="Quicksand"/>
              </a:rPr>
              <a:t>Mission achats circulaires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5" name="PlaceHolder 3"/>
          <p:cNvSpPr>
            <a:spLocks noGrp="1"/>
          </p:cNvSpPr>
          <p:nvPr>
            <p:ph type="title"/>
          </p:nvPr>
        </p:nvSpPr>
        <p:spPr>
          <a:xfrm>
            <a:off x="1613880" y="2327400"/>
            <a:ext cx="2805840" cy="32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800" spc="-1" strike="noStrike">
                <a:solidFill>
                  <a:schemeClr val="lt1"/>
                </a:solidFill>
                <a:latin typeface="Quicksand"/>
                <a:ea typeface="Quicksand"/>
              </a:rPr>
              <a:t>Charte d’engagement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6" name="PlaceHolder 4"/>
          <p:cNvSpPr>
            <a:spLocks noGrp="1"/>
          </p:cNvSpPr>
          <p:nvPr>
            <p:ph type="title"/>
          </p:nvPr>
        </p:nvSpPr>
        <p:spPr>
          <a:xfrm>
            <a:off x="1005480" y="1468800"/>
            <a:ext cx="683280" cy="289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800" spc="-1" strike="noStrike">
                <a:solidFill>
                  <a:schemeClr val="accent6"/>
                </a:solidFill>
                <a:latin typeface="Quicksand"/>
                <a:ea typeface="Quicksand"/>
              </a:rPr>
              <a:t>01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7" name="PlaceHolder 5"/>
          <p:cNvSpPr>
            <a:spLocks noGrp="1"/>
          </p:cNvSpPr>
          <p:nvPr>
            <p:ph type="title"/>
          </p:nvPr>
        </p:nvSpPr>
        <p:spPr>
          <a:xfrm>
            <a:off x="1005480" y="2336760"/>
            <a:ext cx="683280" cy="289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800" spc="-1" strike="noStrike">
                <a:solidFill>
                  <a:schemeClr val="accent6"/>
                </a:solidFill>
                <a:latin typeface="Quicksand"/>
                <a:ea typeface="Quicksand"/>
              </a:rPr>
              <a:t>02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8" name="PlaceHolder 6"/>
          <p:cNvSpPr>
            <a:spLocks noGrp="1"/>
          </p:cNvSpPr>
          <p:nvPr>
            <p:ph type="title"/>
          </p:nvPr>
        </p:nvSpPr>
        <p:spPr>
          <a:xfrm>
            <a:off x="1613880" y="3164040"/>
            <a:ext cx="2718000" cy="32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fr-FR" sz="1800" spc="-1" strike="noStrike">
                <a:solidFill>
                  <a:schemeClr val="lt1"/>
                </a:solidFill>
                <a:latin typeface="Quicksand"/>
                <a:ea typeface="Quicksand"/>
              </a:rPr>
              <a:t>Boîte à outils BTP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9" name="PlaceHolder 7"/>
          <p:cNvSpPr>
            <a:spLocks noGrp="1"/>
          </p:cNvSpPr>
          <p:nvPr>
            <p:ph type="title"/>
          </p:nvPr>
        </p:nvSpPr>
        <p:spPr>
          <a:xfrm>
            <a:off x="1613880" y="4033800"/>
            <a:ext cx="2718000" cy="32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fr-FR" sz="1800" spc="-1" strike="noStrike">
                <a:solidFill>
                  <a:schemeClr val="lt1"/>
                </a:solidFill>
                <a:latin typeface="Quicksand"/>
                <a:ea typeface="Quicksand"/>
              </a:rPr>
              <a:t>Boîte à outils Mobilier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0" name="PlaceHolder 8"/>
          <p:cNvSpPr>
            <a:spLocks noGrp="1"/>
          </p:cNvSpPr>
          <p:nvPr>
            <p:ph type="title"/>
          </p:nvPr>
        </p:nvSpPr>
        <p:spPr>
          <a:xfrm>
            <a:off x="1005480" y="3185280"/>
            <a:ext cx="683280" cy="289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800" spc="-1" strike="noStrike">
                <a:solidFill>
                  <a:schemeClr val="accent6"/>
                </a:solidFill>
                <a:latin typeface="Quicksand"/>
                <a:ea typeface="Quicksand"/>
              </a:rPr>
              <a:t>03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1" name="PlaceHolder 9"/>
          <p:cNvSpPr>
            <a:spLocks noGrp="1"/>
          </p:cNvSpPr>
          <p:nvPr>
            <p:ph type="title"/>
          </p:nvPr>
        </p:nvSpPr>
        <p:spPr>
          <a:xfrm>
            <a:off x="1005480" y="4053240"/>
            <a:ext cx="683280" cy="289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800" spc="-1" strike="noStrike">
                <a:solidFill>
                  <a:schemeClr val="accent6"/>
                </a:solidFill>
                <a:latin typeface="Quicksand"/>
                <a:ea typeface="Quicksand"/>
              </a:rPr>
              <a:t>04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PlaceHolder 1"/>
          <p:cNvSpPr>
            <a:spLocks noGrp="1"/>
          </p:cNvSpPr>
          <p:nvPr>
            <p:ph type="title"/>
          </p:nvPr>
        </p:nvSpPr>
        <p:spPr>
          <a:xfrm>
            <a:off x="713160" y="748800"/>
            <a:ext cx="7716240" cy="129528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8000" spc="-1" strike="noStrike">
                <a:solidFill>
                  <a:schemeClr val="lt1"/>
                </a:solidFill>
                <a:latin typeface="Quicksand"/>
                <a:ea typeface="Quicksand"/>
              </a:rPr>
              <a:t>Merci !</a:t>
            </a:r>
            <a:endParaRPr b="0" lang="fr-FR" sz="8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9" name="PlaceHolder 2"/>
          <p:cNvSpPr>
            <a:spLocks noGrp="1"/>
          </p:cNvSpPr>
          <p:nvPr>
            <p:ph type="subTitle"/>
          </p:nvPr>
        </p:nvSpPr>
        <p:spPr>
          <a:xfrm>
            <a:off x="3068280" y="2241360"/>
            <a:ext cx="3006000" cy="42804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t">
            <a:noAutofit/>
          </a:bodyPr>
          <a:p>
            <a:pPr marL="228600" indent="-228600" algn="ctr">
              <a:lnSpc>
                <a:spcPct val="100000"/>
              </a:lnSpc>
              <a:spcBef>
                <a:spcPts val="1001"/>
              </a:spcBef>
              <a:spcAft>
                <a:spcPts val="1599"/>
              </a:spcAft>
              <a:buNone/>
              <a:tabLst>
                <a:tab algn="l" pos="0"/>
              </a:tabLst>
            </a:pPr>
            <a:r>
              <a:rPr b="0" lang="en" sz="1400" spc="-1" strike="noStrike">
                <a:solidFill>
                  <a:schemeClr val="lt1"/>
                </a:solidFill>
                <a:latin typeface="Quicksand"/>
                <a:ea typeface="Quicksand"/>
              </a:rPr>
              <a:t>mapce@maximilien.fr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title"/>
          </p:nvPr>
        </p:nvSpPr>
        <p:spPr>
          <a:xfrm>
            <a:off x="4632480" y="2261160"/>
            <a:ext cx="3422160" cy="627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3600" spc="-1" strike="noStrike">
                <a:solidFill>
                  <a:schemeClr val="accent3"/>
                </a:solidFill>
                <a:latin typeface="Quicksand"/>
                <a:ea typeface="Quicksand"/>
              </a:rPr>
              <a:t>Mission achats circulaires</a:t>
            </a:r>
            <a:endParaRPr b="0" lang="fr-FR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3" name="PlaceHolder 2"/>
          <p:cNvSpPr>
            <a:spLocks noGrp="1"/>
          </p:cNvSpPr>
          <p:nvPr>
            <p:ph type="title"/>
          </p:nvPr>
        </p:nvSpPr>
        <p:spPr>
          <a:xfrm>
            <a:off x="998640" y="1886400"/>
            <a:ext cx="1602360" cy="1380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20300" spc="-1" strike="noStrike">
                <a:solidFill>
                  <a:schemeClr val="accent6"/>
                </a:solidFill>
                <a:latin typeface="Quicksand"/>
                <a:ea typeface="Quicksand"/>
              </a:rPr>
              <a:t>1</a:t>
            </a:r>
            <a:endParaRPr b="0" lang="fr-FR" sz="203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Picture 7" descr=""/>
          <p:cNvPicPr/>
          <p:nvPr/>
        </p:nvPicPr>
        <p:blipFill>
          <a:blip r:embed="rId1"/>
          <a:stretch/>
        </p:blipFill>
        <p:spPr>
          <a:xfrm>
            <a:off x="850680" y="921240"/>
            <a:ext cx="860760" cy="686160"/>
          </a:xfrm>
          <a:prstGeom prst="rect">
            <a:avLst/>
          </a:prstGeom>
          <a:ln w="0">
            <a:noFill/>
          </a:ln>
        </p:spPr>
      </p:pic>
      <p:pic>
        <p:nvPicPr>
          <p:cNvPr id="335" name="Picture 8" descr=""/>
          <p:cNvPicPr/>
          <p:nvPr/>
        </p:nvPicPr>
        <p:blipFill>
          <a:blip r:embed="rId2"/>
          <a:stretch/>
        </p:blipFill>
        <p:spPr>
          <a:xfrm>
            <a:off x="969480" y="1992240"/>
            <a:ext cx="698040" cy="594360"/>
          </a:xfrm>
          <a:prstGeom prst="rect">
            <a:avLst/>
          </a:prstGeom>
          <a:ln w="0">
            <a:noFill/>
          </a:ln>
        </p:spPr>
      </p:pic>
      <p:pic>
        <p:nvPicPr>
          <p:cNvPr id="336" name="Picture 9" descr=""/>
          <p:cNvPicPr/>
          <p:nvPr/>
        </p:nvPicPr>
        <p:blipFill>
          <a:blip r:embed="rId3"/>
          <a:stretch/>
        </p:blipFill>
        <p:spPr>
          <a:xfrm>
            <a:off x="931680" y="2762280"/>
            <a:ext cx="698040" cy="763560"/>
          </a:xfrm>
          <a:prstGeom prst="rect">
            <a:avLst/>
          </a:prstGeom>
          <a:ln w="0">
            <a:noFill/>
          </a:ln>
        </p:spPr>
      </p:pic>
      <p:pic>
        <p:nvPicPr>
          <p:cNvPr id="337" name="Picture 10" descr=""/>
          <p:cNvPicPr/>
          <p:nvPr/>
        </p:nvPicPr>
        <p:blipFill>
          <a:blip r:embed="rId4"/>
          <a:srcRect l="8528" t="0" r="12737" b="0"/>
          <a:stretch/>
        </p:blipFill>
        <p:spPr>
          <a:xfrm rot="10800000">
            <a:off x="7749360" y="720"/>
            <a:ext cx="1394640" cy="1752480"/>
          </a:xfrm>
          <a:prstGeom prst="rect">
            <a:avLst/>
          </a:prstGeom>
          <a:ln w="0">
            <a:noFill/>
          </a:ln>
        </p:spPr>
      </p:pic>
      <p:sp>
        <p:nvSpPr>
          <p:cNvPr id="338" name="TextBox 11"/>
          <p:cNvSpPr/>
          <p:nvPr/>
        </p:nvSpPr>
        <p:spPr>
          <a:xfrm>
            <a:off x="1715400" y="1054080"/>
            <a:ext cx="6577560" cy="47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just">
              <a:lnSpc>
                <a:spcPts val="1871"/>
              </a:lnSpc>
              <a:buNone/>
            </a:pPr>
            <a:r>
              <a:rPr b="0" lang="en-US" sz="1450" spc="-1" strike="noStrike">
                <a:solidFill>
                  <a:srgbClr val="a81b6c"/>
                </a:solidFill>
                <a:latin typeface="Poppins Light Bold"/>
                <a:ea typeface="DejaVu Sans"/>
              </a:rPr>
              <a:t>Accompagner les acheteurs publics franciliens dans la dématérialisation totale de leurs procédures d’achat </a:t>
            </a:r>
            <a:endParaRPr b="0" lang="fr-FR" sz="14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9" name="TextBox 12"/>
          <p:cNvSpPr/>
          <p:nvPr/>
        </p:nvSpPr>
        <p:spPr>
          <a:xfrm>
            <a:off x="1904760" y="318240"/>
            <a:ext cx="5333400" cy="384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3030"/>
              </a:lnSpc>
              <a:buNone/>
            </a:pPr>
            <a:r>
              <a:rPr b="0" lang="en-US" sz="2350" spc="-1" strike="noStrike">
                <a:solidFill>
                  <a:srgbClr val="6d2568"/>
                </a:solidFill>
                <a:latin typeface="Poppins Light"/>
                <a:ea typeface="DejaVu Sans"/>
              </a:rPr>
              <a:t>LES MISSIONS DU GIP MAXIMILIEN </a:t>
            </a:r>
            <a:endParaRPr b="0" lang="fr-FR" sz="23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0" name="TextBox 13"/>
          <p:cNvSpPr/>
          <p:nvPr/>
        </p:nvSpPr>
        <p:spPr>
          <a:xfrm>
            <a:off x="1715400" y="2176560"/>
            <a:ext cx="6279840" cy="23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just">
              <a:lnSpc>
                <a:spcPts val="1871"/>
              </a:lnSpc>
              <a:buNone/>
            </a:pPr>
            <a:r>
              <a:rPr b="0" lang="en-US" sz="1450" spc="-1" strike="noStrike">
                <a:solidFill>
                  <a:srgbClr val="a81b6c"/>
                </a:solidFill>
                <a:latin typeface="Poppins Light Bold"/>
                <a:ea typeface="DejaVu Sans"/>
              </a:rPr>
              <a:t>Rendre les marchés publics plus accessibles aux entreprises</a:t>
            </a:r>
            <a:endParaRPr b="0" lang="fr-FR" sz="14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1" name="TextBox 14"/>
          <p:cNvSpPr/>
          <p:nvPr/>
        </p:nvSpPr>
        <p:spPr>
          <a:xfrm>
            <a:off x="1715400" y="3031200"/>
            <a:ext cx="6279840" cy="23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just">
              <a:lnSpc>
                <a:spcPts val="1871"/>
              </a:lnSpc>
              <a:buNone/>
            </a:pPr>
            <a:r>
              <a:rPr b="0" lang="en-US" sz="1450" spc="-1" strike="noStrike">
                <a:solidFill>
                  <a:srgbClr val="a81b6c"/>
                </a:solidFill>
                <a:latin typeface="Poppins Light Bold"/>
                <a:ea typeface="DejaVu Sans"/>
              </a:rPr>
              <a:t>Promouvoir les achats responsables </a:t>
            </a:r>
            <a:endParaRPr b="0" lang="fr-FR" sz="145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42" name="Image 15" descr=""/>
          <p:cNvPicPr/>
          <p:nvPr/>
        </p:nvPicPr>
        <p:blipFill>
          <a:blip r:embed="rId5"/>
          <a:stretch/>
        </p:blipFill>
        <p:spPr>
          <a:xfrm>
            <a:off x="866520" y="3765600"/>
            <a:ext cx="828360" cy="647280"/>
          </a:xfrm>
          <a:prstGeom prst="rect">
            <a:avLst/>
          </a:prstGeom>
          <a:ln w="0">
            <a:noFill/>
          </a:ln>
        </p:spPr>
      </p:pic>
      <p:sp>
        <p:nvSpPr>
          <p:cNvPr id="343" name="TextBox 14"/>
          <p:cNvSpPr/>
          <p:nvPr/>
        </p:nvSpPr>
        <p:spPr>
          <a:xfrm>
            <a:off x="1715400" y="3976560"/>
            <a:ext cx="6279840" cy="23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just">
              <a:lnSpc>
                <a:spcPts val="1871"/>
              </a:lnSpc>
              <a:buNone/>
            </a:pPr>
            <a:r>
              <a:rPr b="0" lang="en-US" sz="1450" spc="-1" strike="noStrike">
                <a:solidFill>
                  <a:srgbClr val="a81b6c"/>
                </a:solidFill>
                <a:latin typeface="Poppins Light Bold"/>
                <a:ea typeface="DejaVu Sans"/>
              </a:rPr>
              <a:t> </a:t>
            </a:r>
            <a:endParaRPr b="0" lang="fr-FR" sz="14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4" name="TextBox 14"/>
          <p:cNvSpPr/>
          <p:nvPr/>
        </p:nvSpPr>
        <p:spPr>
          <a:xfrm>
            <a:off x="1715400" y="3852360"/>
            <a:ext cx="6279840" cy="47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just">
              <a:lnSpc>
                <a:spcPts val="1871"/>
              </a:lnSpc>
              <a:buNone/>
            </a:pPr>
            <a:r>
              <a:rPr b="0" lang="en-US" sz="1450" spc="-1" strike="noStrike">
                <a:solidFill>
                  <a:srgbClr val="a81b6c"/>
                </a:solidFill>
                <a:latin typeface="Poppins Light Bold"/>
                <a:ea typeface="DejaVu Sans"/>
              </a:rPr>
              <a:t>Construire un service public fondé sur la solidarité entre tous types d’entités</a:t>
            </a:r>
            <a:endParaRPr b="0" lang="fr-FR" sz="145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Picture 10" descr=""/>
          <p:cNvPicPr/>
          <p:nvPr/>
        </p:nvPicPr>
        <p:blipFill>
          <a:blip r:embed="rId1"/>
          <a:srcRect l="8528" t="0" r="12737" b="0"/>
          <a:stretch/>
        </p:blipFill>
        <p:spPr>
          <a:xfrm rot="10800000">
            <a:off x="8398440" y="720"/>
            <a:ext cx="745560" cy="936720"/>
          </a:xfrm>
          <a:prstGeom prst="rect">
            <a:avLst/>
          </a:prstGeom>
          <a:ln w="0">
            <a:noFill/>
          </a:ln>
        </p:spPr>
      </p:pic>
      <p:sp>
        <p:nvSpPr>
          <p:cNvPr id="346" name="Rectangle 2"/>
          <p:cNvSpPr/>
          <p:nvPr/>
        </p:nvSpPr>
        <p:spPr>
          <a:xfrm>
            <a:off x="252000" y="954360"/>
            <a:ext cx="8547120" cy="3495960"/>
          </a:xfrm>
          <a:prstGeom prst="rect">
            <a:avLst/>
          </a:prstGeom>
          <a:noFill/>
          <a:ln>
            <a:solidFill>
              <a:srgbClr val="ffffff"/>
            </a:solidFill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endParaRPr b="0" lang="fr-FR" sz="900" spc="-1" strike="noStrike">
              <a:solidFill>
                <a:schemeClr val="lt1"/>
              </a:solidFill>
              <a:highlight>
                <a:srgbClr val="96264e"/>
              </a:highlight>
              <a:latin typeface="Arial"/>
              <a:ea typeface="DejaVu Sans"/>
            </a:endParaRPr>
          </a:p>
        </p:txBody>
      </p:sp>
      <p:sp>
        <p:nvSpPr>
          <p:cNvPr id="347" name="TextBox 12"/>
          <p:cNvSpPr/>
          <p:nvPr/>
        </p:nvSpPr>
        <p:spPr>
          <a:xfrm>
            <a:off x="1904760" y="318240"/>
            <a:ext cx="5333400" cy="76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3030"/>
              </a:lnSpc>
              <a:buNone/>
            </a:pPr>
            <a:r>
              <a:rPr b="0" lang="en-US" sz="1400" spc="-1" strike="noStrike">
                <a:solidFill>
                  <a:srgbClr val="6d2568"/>
                </a:solidFill>
                <a:latin typeface="Poppins Light"/>
                <a:ea typeface="DejaVu Sans"/>
              </a:rPr>
              <a:t>LE PORTAIL DE L’ADMINISTRATION NUMÉRIQUE EN ÎLE-DE-FRANCE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8" name="TextBox 11"/>
          <p:cNvSpPr/>
          <p:nvPr/>
        </p:nvSpPr>
        <p:spPr>
          <a:xfrm>
            <a:off x="1431720" y="1052640"/>
            <a:ext cx="6279840" cy="23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1871"/>
              </a:lnSpc>
              <a:buNone/>
            </a:pPr>
            <a:r>
              <a:rPr b="0" lang="en-US" sz="1450" spc="-1" strike="noStrike" u="sng">
                <a:solidFill>
                  <a:schemeClr val="accent4"/>
                </a:solidFill>
                <a:uFillTx/>
                <a:latin typeface="Arial"/>
                <a:ea typeface="DejaVu Sans"/>
              </a:rPr>
              <a:t>Maximilien : Opérateur public de services numériques</a:t>
            </a:r>
            <a:endParaRPr b="0" lang="fr-FR" sz="14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9" name="TextBox 12"/>
          <p:cNvSpPr/>
          <p:nvPr/>
        </p:nvSpPr>
        <p:spPr>
          <a:xfrm>
            <a:off x="722160" y="1526040"/>
            <a:ext cx="7937280" cy="3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just">
              <a:lnSpc>
                <a:spcPct val="100000"/>
              </a:lnSpc>
              <a:buNone/>
            </a:pPr>
            <a:r>
              <a:rPr b="0" lang="fr-FR" sz="1200" spc="-1" strike="noStrike">
                <a:solidFill>
                  <a:schemeClr val="accent4"/>
                </a:solidFill>
                <a:latin typeface="Poppins Light"/>
                <a:ea typeface="DejaVu Sans"/>
              </a:rPr>
              <a:t>Accompagner la transformation numérique des administrations, des acteurs publics territoriaux et des entreprises.</a:t>
            </a:r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0" name="TextBox 11"/>
          <p:cNvSpPr/>
          <p:nvPr/>
        </p:nvSpPr>
        <p:spPr>
          <a:xfrm>
            <a:off x="1550880" y="2240280"/>
            <a:ext cx="6279840" cy="23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1871"/>
              </a:lnSpc>
              <a:buNone/>
            </a:pPr>
            <a:r>
              <a:rPr b="0" lang="en-US" sz="1450" spc="-1" strike="noStrike" u="sng">
                <a:solidFill>
                  <a:schemeClr val="accent4"/>
                </a:solidFill>
                <a:uFillTx/>
                <a:latin typeface="Poppins Light Bold"/>
                <a:ea typeface="DejaVu Sans"/>
              </a:rPr>
              <a:t>Déployer des outils et services mutualisés</a:t>
            </a:r>
            <a:endParaRPr b="0" lang="fr-FR" sz="14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1" name="TextBox 12"/>
          <p:cNvSpPr/>
          <p:nvPr/>
        </p:nvSpPr>
        <p:spPr>
          <a:xfrm>
            <a:off x="746280" y="2671200"/>
            <a:ext cx="8308800" cy="18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just">
              <a:lnSpc>
                <a:spcPct val="100000"/>
              </a:lnSpc>
              <a:buNone/>
            </a:pPr>
            <a:r>
              <a:rPr b="0" lang="fr-FR" sz="1200" spc="-1" strike="noStrike">
                <a:solidFill>
                  <a:schemeClr val="accent4"/>
                </a:solidFill>
                <a:latin typeface="Poppins Light"/>
                <a:ea typeface="DejaVu Sans"/>
              </a:rPr>
              <a:t>Proposer à des coûts raisonnables des solutions (Profil acheteur, parapheur, tiers de transmission…).</a:t>
            </a:r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2" name="TextBox 11"/>
          <p:cNvSpPr/>
          <p:nvPr/>
        </p:nvSpPr>
        <p:spPr>
          <a:xfrm>
            <a:off x="1431720" y="3238560"/>
            <a:ext cx="6279840" cy="23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1871"/>
              </a:lnSpc>
              <a:buNone/>
            </a:pPr>
            <a:r>
              <a:rPr b="0" lang="en-US" sz="1450" spc="-1" strike="noStrike" u="sng">
                <a:solidFill>
                  <a:schemeClr val="accent4"/>
                </a:solidFill>
                <a:uFillTx/>
                <a:latin typeface="Poppins Light Bold"/>
                <a:ea typeface="DejaVu Sans"/>
              </a:rPr>
              <a:t>Proposer un accompagnement adapté</a:t>
            </a:r>
            <a:endParaRPr b="0" lang="fr-FR" sz="14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3" name="TextBox 12"/>
          <p:cNvSpPr/>
          <p:nvPr/>
        </p:nvSpPr>
        <p:spPr>
          <a:xfrm>
            <a:off x="746280" y="3685680"/>
            <a:ext cx="8680680" cy="18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just">
              <a:lnSpc>
                <a:spcPct val="100000"/>
              </a:lnSpc>
              <a:buNone/>
            </a:pPr>
            <a:r>
              <a:rPr b="0" lang="fr-FR" sz="1200" spc="-1" strike="noStrike">
                <a:solidFill>
                  <a:schemeClr val="accent4"/>
                </a:solidFill>
                <a:latin typeface="Poppins Light"/>
                <a:ea typeface="DejaVu Sans"/>
              </a:rPr>
              <a:t>Mettre à disposition des outils et des services en tenant compte de vos spécificités.</a:t>
            </a:r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4" name="Connecteur droit avec flèche 24"/>
          <p:cNvSpPr/>
          <p:nvPr/>
        </p:nvSpPr>
        <p:spPr>
          <a:xfrm>
            <a:off x="357840" y="1619280"/>
            <a:ext cx="3042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364c80"/>
            </a:solidFill>
            <a:tailEnd len="med" type="triangle" w="med"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/>
        </p:style>
        <p:txBody>
          <a:bodyPr lIns="90000" rIns="90000" tIns="720" bIns="720" anchor="t">
            <a:noAutofit/>
          </a:bodyPr>
          <a:p>
            <a:pPr>
              <a:lnSpc>
                <a:spcPct val="100000"/>
              </a:lnSpc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55" name="Connecteur droit avec flèche 26"/>
          <p:cNvSpPr/>
          <p:nvPr/>
        </p:nvSpPr>
        <p:spPr>
          <a:xfrm>
            <a:off x="372960" y="2751840"/>
            <a:ext cx="3042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364c80"/>
            </a:solidFill>
            <a:tailEnd len="med" type="triangle" w="med"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/>
        </p:style>
        <p:txBody>
          <a:bodyPr lIns="90000" rIns="90000" tIns="720" bIns="720" anchor="t">
            <a:noAutofit/>
          </a:bodyPr>
          <a:p>
            <a:pPr>
              <a:lnSpc>
                <a:spcPct val="100000"/>
              </a:lnSpc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56" name="Connecteur droit avec flèche 27"/>
          <p:cNvSpPr/>
          <p:nvPr/>
        </p:nvSpPr>
        <p:spPr>
          <a:xfrm>
            <a:off x="372960" y="3773520"/>
            <a:ext cx="3042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364c80"/>
            </a:solidFill>
            <a:tailEnd len="med" type="triangle" w="med"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/>
        </p:style>
        <p:txBody>
          <a:bodyPr lIns="90000" rIns="90000" tIns="720" bIns="720" anchor="t">
            <a:noAutofit/>
          </a:bodyPr>
          <a:p>
            <a:pPr>
              <a:lnSpc>
                <a:spcPct val="100000"/>
              </a:lnSpc>
              <a:buNone/>
            </a:pPr>
            <a:endParaRPr b="0" lang="fr-FR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subTitle"/>
          </p:nvPr>
        </p:nvSpPr>
        <p:spPr>
          <a:xfrm>
            <a:off x="3378600" y="1627920"/>
            <a:ext cx="5306760" cy="298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212121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212121"/>
                </a:solidFill>
                <a:latin typeface="Arial"/>
                <a:ea typeface="DejaVu Sans"/>
              </a:rPr>
              <a:t>Accompagnement sur le volet social et environnemental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212121"/>
              </a:buClr>
              <a:buFont typeface="Arial"/>
              <a:buChar char="•"/>
            </a:pPr>
            <a:r>
              <a:rPr b="0" lang="fr-FR" sz="1400" spc="-1" strike="noStrike">
                <a:solidFill>
                  <a:srgbClr val="212121"/>
                </a:solidFill>
                <a:latin typeface="Arial"/>
                <a:ea typeface="DejaVu Sans"/>
              </a:rPr>
              <a:t>Ateliers thématiques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212121"/>
              </a:buClr>
              <a:buFont typeface="Arial"/>
              <a:buChar char="•"/>
            </a:pPr>
            <a:r>
              <a:rPr b="0" lang="fr-FR" sz="1400" spc="-1" strike="noStrike">
                <a:solidFill>
                  <a:srgbClr val="212121"/>
                </a:solidFill>
                <a:latin typeface="Arial"/>
                <a:ea typeface="DejaVu Sans"/>
              </a:rPr>
              <a:t>Parcours et cycles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212121"/>
              </a:buClr>
              <a:buFont typeface="Arial"/>
              <a:buChar char="•"/>
            </a:pPr>
            <a:r>
              <a:rPr b="0" lang="fr-FR" sz="1400" spc="-1" strike="noStrike">
                <a:solidFill>
                  <a:srgbClr val="212121"/>
                </a:solidFill>
                <a:latin typeface="Arial"/>
                <a:ea typeface="DejaVu Sans"/>
              </a:rPr>
              <a:t>Conseils et accompagnement via 2 guichets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212121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212121"/>
                </a:solidFill>
                <a:latin typeface="Arial"/>
                <a:ea typeface="DejaVu Sans"/>
              </a:rPr>
              <a:t>Pour tous les acheteurs publics franciliens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212121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212121"/>
                </a:solidFill>
                <a:latin typeface="Arial"/>
                <a:ea typeface="DejaVu Sans"/>
              </a:rPr>
              <a:t>Ressources et informations sur le site internet du GIP Maximilien et la page Youtube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212121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212121"/>
                </a:solidFill>
                <a:latin typeface="Arial"/>
                <a:ea typeface="DejaVu Sans"/>
              </a:rPr>
              <a:t>Espace d’échange sur l’espace Rapidd réservé aux acheteurs publics franciliens + lettre d’information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8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160" cy="85752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fr-FR" sz="2800" spc="-1" strike="noStrike">
                <a:solidFill>
                  <a:schemeClr val="accent4"/>
                </a:solidFill>
                <a:latin typeface="Quicksand"/>
                <a:ea typeface="Quicksand"/>
              </a:rPr>
              <a:t>Le réseau francilien des achats responsables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59" name="Image 5" descr="Une image contenant Graphique, graphisme, capture d’écran, Police&#10;&#10;Description générée automatiquement"/>
          <p:cNvPicPr/>
          <p:nvPr/>
        </p:nvPicPr>
        <p:blipFill>
          <a:blip r:embed="rId1"/>
          <a:stretch/>
        </p:blipFill>
        <p:spPr>
          <a:xfrm>
            <a:off x="785880" y="1254960"/>
            <a:ext cx="1755360" cy="1058040"/>
          </a:xfrm>
          <a:prstGeom prst="rect">
            <a:avLst/>
          </a:prstGeom>
          <a:ln w="0">
            <a:noFill/>
          </a:ln>
        </p:spPr>
      </p:pic>
      <p:pic>
        <p:nvPicPr>
          <p:cNvPr id="360" name="Image 7" descr="Une image contenant texte, Police, Graphique, graphisme&#10;&#10;Description générée automatiquement"/>
          <p:cNvPicPr/>
          <p:nvPr/>
        </p:nvPicPr>
        <p:blipFill>
          <a:blip r:embed="rId2"/>
          <a:stretch/>
        </p:blipFill>
        <p:spPr>
          <a:xfrm>
            <a:off x="1227960" y="3829320"/>
            <a:ext cx="1199520" cy="1199520"/>
          </a:xfrm>
          <a:prstGeom prst="rect">
            <a:avLst/>
          </a:prstGeom>
          <a:ln w="0">
            <a:noFill/>
          </a:ln>
        </p:spPr>
      </p:pic>
      <p:pic>
        <p:nvPicPr>
          <p:cNvPr id="361" name="Image 9" descr="Une image contenant texte, Police, Graphique, logo&#10;&#10;Description générée automatiquement"/>
          <p:cNvPicPr/>
          <p:nvPr/>
        </p:nvPicPr>
        <p:blipFill>
          <a:blip r:embed="rId3"/>
          <a:stretch/>
        </p:blipFill>
        <p:spPr>
          <a:xfrm>
            <a:off x="931320" y="2361600"/>
            <a:ext cx="1792800" cy="1419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160" cy="85752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fr-FR" sz="2800" spc="-1" strike="noStrike">
                <a:solidFill>
                  <a:schemeClr val="accent4"/>
                </a:solidFill>
                <a:latin typeface="Quicksand"/>
                <a:ea typeface="Quicksand"/>
              </a:rPr>
              <a:t>Mission achats circulaires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3" name="ZoneTexte 4"/>
          <p:cNvSpPr/>
          <p:nvPr/>
        </p:nvSpPr>
        <p:spPr>
          <a:xfrm>
            <a:off x="791640" y="1236240"/>
            <a:ext cx="4031280" cy="81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fr-FR" sz="1200" spc="-1" strike="noStrike">
                <a:solidFill>
                  <a:srgbClr val="4b5563"/>
                </a:solidFill>
                <a:latin typeface="Open Sans"/>
                <a:ea typeface="DejaVu Sans"/>
              </a:rPr>
              <a:t>Faire de l'Île-de-France un territoire exemplaire en matière d’achats responsables en mettant en œuvre un programme qui réponde aux besoins des acteurs de la commande publique.</a:t>
            </a:r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64" name="Image 5" descr="Une image contenant texte&#10;&#10;Description générée automatiquement"/>
          <p:cNvPicPr/>
          <p:nvPr/>
        </p:nvPicPr>
        <p:blipFill>
          <a:blip r:embed="rId1"/>
          <a:srcRect l="8662" t="0" r="6722" b="0"/>
          <a:stretch/>
        </p:blipFill>
        <p:spPr>
          <a:xfrm>
            <a:off x="5518080" y="1236240"/>
            <a:ext cx="3167280" cy="1002600"/>
          </a:xfrm>
          <a:prstGeom prst="rect">
            <a:avLst/>
          </a:prstGeom>
          <a:ln w="0">
            <a:noFill/>
          </a:ln>
        </p:spPr>
      </p:pic>
      <p:pic>
        <p:nvPicPr>
          <p:cNvPr id="365" name="Image 6" descr=""/>
          <p:cNvPicPr/>
          <p:nvPr/>
        </p:nvPicPr>
        <p:blipFill>
          <a:blip r:embed="rId2"/>
          <a:stretch/>
        </p:blipFill>
        <p:spPr>
          <a:xfrm>
            <a:off x="2642760" y="2067120"/>
            <a:ext cx="4361760" cy="2929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160" cy="85752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fr-FR" sz="2800" spc="-1" strike="noStrike">
                <a:solidFill>
                  <a:schemeClr val="accent4"/>
                </a:solidFill>
                <a:latin typeface="Quicksand"/>
                <a:ea typeface="Quicksand"/>
              </a:rPr>
              <a:t>Mission achats circulaires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7" name="Rectangle 4"/>
          <p:cNvSpPr/>
          <p:nvPr/>
        </p:nvSpPr>
        <p:spPr>
          <a:xfrm>
            <a:off x="315000" y="1200600"/>
            <a:ext cx="85266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fr-FR" sz="1800" spc="-1" strike="noStrike">
                <a:solidFill>
                  <a:schemeClr val="accent4"/>
                </a:solidFill>
                <a:latin typeface="Arial"/>
                <a:ea typeface="DejaVu Sans"/>
              </a:rPr>
              <a:t>Formation initiale à la commande publique Circulaire et Environnementale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8" name="Rectangle 5"/>
          <p:cNvSpPr/>
          <p:nvPr/>
        </p:nvSpPr>
        <p:spPr>
          <a:xfrm>
            <a:off x="1420200" y="2599200"/>
            <a:ext cx="51447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fr-FR" sz="1800" spc="-1" strike="noStrike">
                <a:solidFill>
                  <a:schemeClr val="accent4"/>
                </a:solidFill>
                <a:latin typeface="Arial"/>
                <a:ea typeface="DejaVu Sans"/>
              </a:rPr>
              <a:t>4 Parcours par familles d’achat prioritaires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9" name="Rectangle : coins arrondis 6"/>
          <p:cNvSpPr/>
          <p:nvPr/>
        </p:nvSpPr>
        <p:spPr>
          <a:xfrm>
            <a:off x="1101960" y="3256560"/>
            <a:ext cx="1411560" cy="52236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fr-FR" sz="1200" spc="-1" strike="noStrike">
                <a:solidFill>
                  <a:srgbClr val="ffffff"/>
                </a:solidFill>
                <a:latin typeface="Arial"/>
                <a:ea typeface="DejaVu Sans"/>
              </a:rPr>
              <a:t>Bâtiment et travaux publics</a:t>
            </a:r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0" name="Rectangle : coins arrondis 7"/>
          <p:cNvSpPr/>
          <p:nvPr/>
        </p:nvSpPr>
        <p:spPr>
          <a:xfrm>
            <a:off x="2901960" y="3247920"/>
            <a:ext cx="1392480" cy="53964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fr-FR" sz="1200" spc="-1" strike="noStrike">
                <a:solidFill>
                  <a:srgbClr val="ffffff"/>
                </a:solidFill>
                <a:latin typeface="Arial"/>
                <a:ea typeface="DejaVu Sans"/>
              </a:rPr>
              <a:t>Mobilier et fournitures de bureau</a:t>
            </a:r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1" name="Rectangle : coins arrondis 8"/>
          <p:cNvSpPr/>
          <p:nvPr/>
        </p:nvSpPr>
        <p:spPr>
          <a:xfrm>
            <a:off x="4683240" y="3247920"/>
            <a:ext cx="1663920" cy="52236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fr-FR" sz="1200" spc="-1" strike="noStrike">
                <a:solidFill>
                  <a:srgbClr val="ffffff"/>
                </a:solidFill>
                <a:latin typeface="Arial"/>
                <a:ea typeface="DejaVu Sans"/>
              </a:rPr>
              <a:t>Équipement électriques et électroniques</a:t>
            </a:r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2" name="Rectangle : coins arrondis 9"/>
          <p:cNvSpPr/>
          <p:nvPr/>
        </p:nvSpPr>
        <p:spPr>
          <a:xfrm>
            <a:off x="6735600" y="3247920"/>
            <a:ext cx="1392480" cy="53964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fr-FR" sz="1200" spc="-1" strike="noStrike">
                <a:solidFill>
                  <a:srgbClr val="ffffff"/>
                </a:solidFill>
                <a:latin typeface="Arial"/>
                <a:ea typeface="DejaVu Sans"/>
              </a:rPr>
              <a:t>Vêtements professionnels et EPI</a:t>
            </a:r>
            <a:endParaRPr b="0" lang="fr-FR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3" name="ZoneTexte 10"/>
          <p:cNvSpPr/>
          <p:nvPr/>
        </p:nvSpPr>
        <p:spPr>
          <a:xfrm>
            <a:off x="749160" y="1655640"/>
            <a:ext cx="737928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fr-FR" sz="1400" spc="-1" strike="noStrike">
                <a:solidFill>
                  <a:srgbClr val="212121"/>
                </a:solidFill>
                <a:latin typeface="Wingdings"/>
                <a:ea typeface="DejaVu Sans"/>
              </a:rPr>
              <a:t></a:t>
            </a:r>
            <a:r>
              <a:rPr b="0" lang="fr-FR" sz="1400" spc="-1" strike="noStrike">
                <a:solidFill>
                  <a:srgbClr val="212121"/>
                </a:solidFill>
                <a:latin typeface="Arial"/>
                <a:ea typeface="DejaVu Sans"/>
              </a:rPr>
              <a:t> </a:t>
            </a:r>
            <a:r>
              <a:rPr b="0" lang="fr-FR" sz="1400" spc="-1" strike="noStrike">
                <a:solidFill>
                  <a:srgbClr val="212121"/>
                </a:solidFill>
                <a:latin typeface="Arial"/>
                <a:ea typeface="DejaVu Sans"/>
              </a:rPr>
              <a:t>Acquérir des bases de connaissances solides sur la commande publique circulaire et environnementale et son écosystème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4" name="ZoneTexte 11"/>
          <p:cNvSpPr/>
          <p:nvPr/>
        </p:nvSpPr>
        <p:spPr>
          <a:xfrm>
            <a:off x="749160" y="3942720"/>
            <a:ext cx="699984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fr-FR" sz="1400" spc="-1" strike="noStrike">
                <a:solidFill>
                  <a:srgbClr val="212121"/>
                </a:solidFill>
                <a:latin typeface="Wingdings"/>
                <a:ea typeface="DejaVu Sans"/>
              </a:rPr>
              <a:t></a:t>
            </a:r>
            <a:r>
              <a:rPr b="0" lang="fr-FR" sz="1400" spc="-1" strike="noStrike">
                <a:solidFill>
                  <a:srgbClr val="212121"/>
                </a:solidFill>
                <a:latin typeface="Arial"/>
                <a:ea typeface="DejaVu Sans"/>
              </a:rPr>
              <a:t> </a:t>
            </a:r>
            <a:r>
              <a:rPr b="0" lang="fr-FR" sz="1400" spc="-1" strike="noStrike">
                <a:solidFill>
                  <a:srgbClr val="212121"/>
                </a:solidFill>
                <a:latin typeface="Arial"/>
                <a:ea typeface="DejaVu Sans"/>
              </a:rPr>
              <a:t>Maîtriser les enjeux spécifiques à chaque segment d’achat et engager des actions </a:t>
            </a:r>
            <a:endParaRPr b="0" lang="fr-FR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160" cy="85752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fr-FR" sz="2800" spc="-1" strike="noStrike">
                <a:solidFill>
                  <a:schemeClr val="accent4"/>
                </a:solidFill>
                <a:latin typeface="Quicksand"/>
                <a:ea typeface="Quicksand"/>
              </a:rPr>
              <a:t>Mission achats circulaires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76" name="Image 2" descr="">
            <a:hlinkClick r:id="rId1"/>
          </p:cNvPr>
          <p:cNvPicPr/>
          <p:nvPr/>
        </p:nvPicPr>
        <p:blipFill>
          <a:blip r:embed="rId2"/>
          <a:stretch/>
        </p:blipFill>
        <p:spPr>
          <a:xfrm>
            <a:off x="1331640" y="1063440"/>
            <a:ext cx="6804360" cy="3351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MAPCE">
  <a:themeElements>
    <a:clrScheme name="Simple Light">
      <a:dk1>
        <a:srgbClr val="212121"/>
      </a:dk1>
      <a:lt1>
        <a:srgbClr val="ffffff"/>
      </a:lt1>
      <a:dk2>
        <a:srgbClr val="ffffff"/>
      </a:dk2>
      <a:lt2>
        <a:srgbClr val="ffffff"/>
      </a:lt2>
      <a:accent1>
        <a:srgbClr val="6b2264"/>
      </a:accent1>
      <a:accent2>
        <a:srgbClr val="594294"/>
      </a:accent2>
      <a:accent3>
        <a:srgbClr val="007dbf"/>
      </a:accent3>
      <a:accent4>
        <a:srgbClr val="364c80"/>
      </a:accent4>
      <a:accent5>
        <a:srgbClr val="3dae64"/>
      </a:accent5>
      <a:accent6>
        <a:srgbClr val="ffffff"/>
      </a:accent6>
      <a:hlink>
        <a:srgbClr val="3dae64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MAPCE">
  <a:themeElements>
    <a:clrScheme name="Simple Light">
      <a:dk1>
        <a:srgbClr val="212121"/>
      </a:dk1>
      <a:lt1>
        <a:srgbClr val="ffffff"/>
      </a:lt1>
      <a:dk2>
        <a:srgbClr val="ffffff"/>
      </a:dk2>
      <a:lt2>
        <a:srgbClr val="ffffff"/>
      </a:lt2>
      <a:accent1>
        <a:srgbClr val="6b2264"/>
      </a:accent1>
      <a:accent2>
        <a:srgbClr val="594294"/>
      </a:accent2>
      <a:accent3>
        <a:srgbClr val="007dbf"/>
      </a:accent3>
      <a:accent4>
        <a:srgbClr val="364c80"/>
      </a:accent4>
      <a:accent5>
        <a:srgbClr val="3dae64"/>
      </a:accent5>
      <a:accent6>
        <a:srgbClr val="ffffff"/>
      </a:accent6>
      <a:hlink>
        <a:srgbClr val="3dae64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MAPCE">
  <a:themeElements>
    <a:clrScheme name="Simple Light">
      <a:dk1>
        <a:srgbClr val="212121"/>
      </a:dk1>
      <a:lt1>
        <a:srgbClr val="ffffff"/>
      </a:lt1>
      <a:dk2>
        <a:srgbClr val="ffffff"/>
      </a:dk2>
      <a:lt2>
        <a:srgbClr val="ffffff"/>
      </a:lt2>
      <a:accent1>
        <a:srgbClr val="6b2264"/>
      </a:accent1>
      <a:accent2>
        <a:srgbClr val="594294"/>
      </a:accent2>
      <a:accent3>
        <a:srgbClr val="007dbf"/>
      </a:accent3>
      <a:accent4>
        <a:srgbClr val="364c80"/>
      </a:accent4>
      <a:accent5>
        <a:srgbClr val="3dae64"/>
      </a:accent5>
      <a:accent6>
        <a:srgbClr val="ffffff"/>
      </a:accent6>
      <a:hlink>
        <a:srgbClr val="3dae64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MAPCE">
  <a:themeElements>
    <a:clrScheme name="Simple Light">
      <a:dk1>
        <a:srgbClr val="212121"/>
      </a:dk1>
      <a:lt1>
        <a:srgbClr val="ffffff"/>
      </a:lt1>
      <a:dk2>
        <a:srgbClr val="ffffff"/>
      </a:dk2>
      <a:lt2>
        <a:srgbClr val="ffffff"/>
      </a:lt2>
      <a:accent1>
        <a:srgbClr val="6b2264"/>
      </a:accent1>
      <a:accent2>
        <a:srgbClr val="594294"/>
      </a:accent2>
      <a:accent3>
        <a:srgbClr val="007dbf"/>
      </a:accent3>
      <a:accent4>
        <a:srgbClr val="364c80"/>
      </a:accent4>
      <a:accent5>
        <a:srgbClr val="3dae64"/>
      </a:accent5>
      <a:accent6>
        <a:srgbClr val="ffffff"/>
      </a:accent6>
      <a:hlink>
        <a:srgbClr val="3dae64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MAPCE">
  <a:themeElements>
    <a:clrScheme name="Simple Light">
      <a:dk1>
        <a:srgbClr val="212121"/>
      </a:dk1>
      <a:lt1>
        <a:srgbClr val="ffffff"/>
      </a:lt1>
      <a:dk2>
        <a:srgbClr val="ffffff"/>
      </a:dk2>
      <a:lt2>
        <a:srgbClr val="ffffff"/>
      </a:lt2>
      <a:accent1>
        <a:srgbClr val="6b2264"/>
      </a:accent1>
      <a:accent2>
        <a:srgbClr val="594294"/>
      </a:accent2>
      <a:accent3>
        <a:srgbClr val="007dbf"/>
      </a:accent3>
      <a:accent4>
        <a:srgbClr val="364c80"/>
      </a:accent4>
      <a:accent5>
        <a:srgbClr val="3dae64"/>
      </a:accent5>
      <a:accent6>
        <a:srgbClr val="ffffff"/>
      </a:accent6>
      <a:hlink>
        <a:srgbClr val="3dae64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MAPCE">
  <a:themeElements>
    <a:clrScheme name="Simple Light">
      <a:dk1>
        <a:srgbClr val="212121"/>
      </a:dk1>
      <a:lt1>
        <a:srgbClr val="ffffff"/>
      </a:lt1>
      <a:dk2>
        <a:srgbClr val="ffffff"/>
      </a:dk2>
      <a:lt2>
        <a:srgbClr val="ffffff"/>
      </a:lt2>
      <a:accent1>
        <a:srgbClr val="6b2264"/>
      </a:accent1>
      <a:accent2>
        <a:srgbClr val="594294"/>
      </a:accent2>
      <a:accent3>
        <a:srgbClr val="007dbf"/>
      </a:accent3>
      <a:accent4>
        <a:srgbClr val="364c80"/>
      </a:accent4>
      <a:accent5>
        <a:srgbClr val="3dae64"/>
      </a:accent5>
      <a:accent6>
        <a:srgbClr val="ffffff"/>
      </a:accent6>
      <a:hlink>
        <a:srgbClr val="3dae64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MAPCE">
  <a:themeElements>
    <a:clrScheme name="Simple Light">
      <a:dk1>
        <a:srgbClr val="212121"/>
      </a:dk1>
      <a:lt1>
        <a:srgbClr val="ffffff"/>
      </a:lt1>
      <a:dk2>
        <a:srgbClr val="ffffff"/>
      </a:dk2>
      <a:lt2>
        <a:srgbClr val="ffffff"/>
      </a:lt2>
      <a:accent1>
        <a:srgbClr val="6b2264"/>
      </a:accent1>
      <a:accent2>
        <a:srgbClr val="594294"/>
      </a:accent2>
      <a:accent3>
        <a:srgbClr val="007dbf"/>
      </a:accent3>
      <a:accent4>
        <a:srgbClr val="364c80"/>
      </a:accent4>
      <a:accent5>
        <a:srgbClr val="3dae64"/>
      </a:accent5>
      <a:accent6>
        <a:srgbClr val="ffffff"/>
      </a:accent6>
      <a:hlink>
        <a:srgbClr val="3dae64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MAPCE">
  <a:themeElements>
    <a:clrScheme name="Simple Light">
      <a:dk1>
        <a:srgbClr val="212121"/>
      </a:dk1>
      <a:lt1>
        <a:srgbClr val="ffffff"/>
      </a:lt1>
      <a:dk2>
        <a:srgbClr val="ffffff"/>
      </a:dk2>
      <a:lt2>
        <a:srgbClr val="ffffff"/>
      </a:lt2>
      <a:accent1>
        <a:srgbClr val="6b2264"/>
      </a:accent1>
      <a:accent2>
        <a:srgbClr val="594294"/>
      </a:accent2>
      <a:accent3>
        <a:srgbClr val="007dbf"/>
      </a:accent3>
      <a:accent4>
        <a:srgbClr val="364c80"/>
      </a:accent4>
      <a:accent5>
        <a:srgbClr val="3dae64"/>
      </a:accent5>
      <a:accent6>
        <a:srgbClr val="ffffff"/>
      </a:accent6>
      <a:hlink>
        <a:srgbClr val="3dae64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</TotalTime>
  <Application>Collabora_Office/22.05.8.4$Linux_X86_64 LibreOffice_project/6b684881862021847234b41947d7276b3f38edd6</Application>
  <AppVersion>15.0000</AppVersion>
  <Words>609</Words>
  <Paragraphs>107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LoVidal</dc:creator>
  <dc:description/>
  <dc:language>fr-FR</dc:language>
  <cp:lastModifiedBy/>
  <dcterms:modified xsi:type="dcterms:W3CDTF">2023-06-29T16:41:05Z</dcterms:modified>
  <cp:revision>18</cp:revision>
  <dc:subject/>
  <dc:title>Titre de la  présentation 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7</vt:i4>
  </property>
  <property fmtid="{D5CDD505-2E9C-101B-9397-08002B2CF9AE}" pid="3" name="PresentationFormat">
    <vt:lpwstr>Affichage à l'écran (16:9)</vt:lpwstr>
  </property>
  <property fmtid="{D5CDD505-2E9C-101B-9397-08002B2CF9AE}" pid="4" name="Slides">
    <vt:i4>20</vt:i4>
  </property>
</Properties>
</file>